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2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167.xml" ContentType="application/vnd.openxmlformats-officedocument.presentationml.slide+xml"/>
  <Override PartName="/ppt/slides/slide30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787" y="-6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theme" Target="theme/theme1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tableStyles" Target="tableStyle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5076" y="468325"/>
            <a:ext cx="11521846" cy="69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 u="sng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8429" y="-116636"/>
            <a:ext cx="150495" cy="636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 u="sng">
                <a:solidFill>
                  <a:srgbClr val="FF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6608" y="1806956"/>
            <a:ext cx="11098783" cy="433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8/30/2021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5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5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5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5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5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5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5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5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5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5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5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5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5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5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5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5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5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5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5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5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5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5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5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5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5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5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5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5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5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5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5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5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5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5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5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5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5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5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5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5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5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5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5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5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5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5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5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5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5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5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5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5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5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5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5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5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5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5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5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5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5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5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5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5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52391" y="2221864"/>
            <a:ext cx="7047230" cy="622300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4650"/>
              </a:lnSpc>
              <a:tabLst>
                <a:tab pos="5713730" algn="l"/>
              </a:tabLst>
            </a:pPr>
            <a:r>
              <a:rPr sz="4000" b="0" spc="-25" dirty="0">
                <a:solidFill>
                  <a:srgbClr val="FF0000"/>
                </a:solidFill>
                <a:latin typeface="Calibri Light"/>
                <a:cs typeface="Calibri Light"/>
              </a:rPr>
              <a:t>HYDROLOGY </a:t>
            </a:r>
            <a:r>
              <a:rPr sz="4000" b="0" spc="5" dirty="0">
                <a:solidFill>
                  <a:srgbClr val="FF0000"/>
                </a:solidFill>
                <a:latin typeface="Calibri Light"/>
                <a:cs typeface="Calibri Light"/>
              </a:rPr>
              <a:t>&amp;</a:t>
            </a:r>
            <a:r>
              <a:rPr sz="4000" b="0" spc="-30" dirty="0">
                <a:solidFill>
                  <a:srgbClr val="FF0000"/>
                </a:solidFill>
                <a:latin typeface="Calibri Light"/>
                <a:cs typeface="Calibri Light"/>
              </a:rPr>
              <a:t> IRRIGATION	</a:t>
            </a:r>
            <a:r>
              <a:rPr sz="4000" b="0" spc="5" dirty="0">
                <a:solidFill>
                  <a:srgbClr val="FF0000"/>
                </a:solidFill>
                <a:latin typeface="Calibri Light"/>
                <a:cs typeface="Calibri Light"/>
              </a:rPr>
              <a:t>ENGG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8191" y="3287395"/>
            <a:ext cx="4643755" cy="203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1F4E79"/>
                </a:solidFill>
                <a:latin typeface="Calibri"/>
                <a:cs typeface="Calibri"/>
              </a:rPr>
              <a:t>DEPARTMENT</a:t>
            </a:r>
            <a:r>
              <a:rPr sz="2400" spc="-6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E79"/>
                </a:solidFill>
                <a:latin typeface="Calibri"/>
                <a:cs typeface="Calibri"/>
              </a:rPr>
              <a:t>OF</a:t>
            </a:r>
            <a:r>
              <a:rPr sz="2400" spc="-2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E79"/>
                </a:solidFill>
                <a:latin typeface="Calibri"/>
                <a:cs typeface="Calibri"/>
              </a:rPr>
              <a:t>CIVIL</a:t>
            </a:r>
            <a:r>
              <a:rPr sz="240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F4E79"/>
                </a:solidFill>
                <a:latin typeface="Calibri"/>
                <a:cs typeface="Calibri"/>
              </a:rPr>
              <a:t>ENGINEERING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64"/>
              </a:spcBef>
            </a:pPr>
            <a:r>
              <a:rPr sz="2400" dirty="0">
                <a:solidFill>
                  <a:srgbClr val="1F4E79"/>
                </a:solidFill>
                <a:latin typeface="Calibri"/>
                <a:cs typeface="Calibri"/>
              </a:rPr>
              <a:t>WRITTEN</a:t>
            </a:r>
            <a:r>
              <a:rPr sz="2400" spc="-40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1F4E79"/>
                </a:solidFill>
                <a:latin typeface="Calibri"/>
                <a:cs typeface="Calibri"/>
              </a:rPr>
              <a:t>BY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sz="2400" spc="-5" dirty="0">
                <a:solidFill>
                  <a:srgbClr val="1F4E79"/>
                </a:solidFill>
                <a:latin typeface="Calibri"/>
                <a:cs typeface="Calibri"/>
              </a:rPr>
              <a:t>ASST</a:t>
            </a:r>
            <a:r>
              <a:rPr sz="2400" spc="-35" dirty="0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1F4E79"/>
                </a:solidFill>
                <a:latin typeface="Calibri"/>
                <a:cs typeface="Calibri"/>
              </a:rPr>
              <a:t>PROF</a:t>
            </a:r>
            <a:r>
              <a:rPr sz="2400" spc="-55">
                <a:solidFill>
                  <a:srgbClr val="1F4E79"/>
                </a:solidFill>
                <a:latin typeface="Calibri"/>
                <a:cs typeface="Calibri"/>
              </a:rPr>
              <a:t>.</a:t>
            </a:r>
            <a:r>
              <a:rPr sz="2400" spc="-35">
                <a:solidFill>
                  <a:srgbClr val="1F4E79"/>
                </a:solidFill>
                <a:latin typeface="Calibri"/>
                <a:cs typeface="Calibri"/>
              </a:rPr>
              <a:t> </a:t>
            </a:r>
            <a:r>
              <a:rPr lang="en-US" sz="2400" spc="-35" dirty="0" smtClean="0">
                <a:solidFill>
                  <a:srgbClr val="1F4E79"/>
                </a:solidFill>
                <a:latin typeface="Calibri"/>
                <a:cs typeface="Calibri"/>
              </a:rPr>
              <a:t>BARSHA BAISHALI JENA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5718"/>
            <a:ext cx="4502785" cy="6812280"/>
            <a:chOff x="0" y="45718"/>
            <a:chExt cx="4502785" cy="68122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5718"/>
              <a:ext cx="3447286" cy="681227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32232" y="5782056"/>
              <a:ext cx="3370579" cy="1076325"/>
            </a:xfrm>
            <a:custGeom>
              <a:avLst/>
              <a:gdLst/>
              <a:ahLst/>
              <a:cxnLst/>
              <a:rect l="l" t="t" r="r" b="b"/>
              <a:pathLst>
                <a:path w="3370579" h="1076325">
                  <a:moveTo>
                    <a:pt x="1685643" y="0"/>
                  </a:moveTo>
                  <a:lnTo>
                    <a:pt x="1587853" y="2959"/>
                  </a:lnTo>
                  <a:lnTo>
                    <a:pt x="1496032" y="8864"/>
                  </a:lnTo>
                  <a:lnTo>
                    <a:pt x="1401163" y="20777"/>
                  </a:lnTo>
                  <a:lnTo>
                    <a:pt x="1309342" y="38519"/>
                  </a:lnTo>
                  <a:lnTo>
                    <a:pt x="1220442" y="59207"/>
                  </a:lnTo>
                  <a:lnTo>
                    <a:pt x="1131542" y="82943"/>
                  </a:lnTo>
                  <a:lnTo>
                    <a:pt x="1045690" y="112509"/>
                  </a:lnTo>
                  <a:lnTo>
                    <a:pt x="962759" y="145110"/>
                  </a:lnTo>
                  <a:lnTo>
                    <a:pt x="879701" y="183553"/>
                  </a:lnTo>
                  <a:lnTo>
                    <a:pt x="799691" y="225031"/>
                  </a:lnTo>
                  <a:lnTo>
                    <a:pt x="722729" y="269455"/>
                  </a:lnTo>
                  <a:lnTo>
                    <a:pt x="645640" y="316763"/>
                  </a:lnTo>
                  <a:lnTo>
                    <a:pt x="503400" y="423367"/>
                  </a:lnTo>
                  <a:lnTo>
                    <a:pt x="435328" y="482574"/>
                  </a:lnTo>
                  <a:lnTo>
                    <a:pt x="370050" y="544741"/>
                  </a:lnTo>
                  <a:lnTo>
                    <a:pt x="310868" y="606920"/>
                  </a:lnTo>
                  <a:lnTo>
                    <a:pt x="251559" y="675005"/>
                  </a:lnTo>
                  <a:lnTo>
                    <a:pt x="195298" y="746036"/>
                  </a:lnTo>
                  <a:lnTo>
                    <a:pt x="145006" y="817079"/>
                  </a:lnTo>
                  <a:lnTo>
                    <a:pt x="94599" y="894105"/>
                  </a:lnTo>
                  <a:lnTo>
                    <a:pt x="50137" y="971066"/>
                  </a:lnTo>
                  <a:lnTo>
                    <a:pt x="11592" y="1050977"/>
                  </a:lnTo>
                  <a:lnTo>
                    <a:pt x="0" y="1075941"/>
                  </a:lnTo>
                  <a:lnTo>
                    <a:pt x="3370343" y="1075941"/>
                  </a:lnTo>
                  <a:lnTo>
                    <a:pt x="3318228" y="971066"/>
                  </a:lnTo>
                  <a:lnTo>
                    <a:pt x="3273778" y="894105"/>
                  </a:lnTo>
                  <a:lnTo>
                    <a:pt x="3226280" y="817079"/>
                  </a:lnTo>
                  <a:lnTo>
                    <a:pt x="3172940" y="746036"/>
                  </a:lnTo>
                  <a:lnTo>
                    <a:pt x="3116679" y="675005"/>
                  </a:lnTo>
                  <a:lnTo>
                    <a:pt x="3060418" y="606920"/>
                  </a:lnTo>
                  <a:lnTo>
                    <a:pt x="2998188" y="544741"/>
                  </a:lnTo>
                  <a:lnTo>
                    <a:pt x="2932910" y="482574"/>
                  </a:lnTo>
                  <a:lnTo>
                    <a:pt x="2864838" y="423367"/>
                  </a:lnTo>
                  <a:lnTo>
                    <a:pt x="2796639" y="370065"/>
                  </a:lnTo>
                  <a:lnTo>
                    <a:pt x="2722598" y="316763"/>
                  </a:lnTo>
                  <a:lnTo>
                    <a:pt x="2648557" y="269455"/>
                  </a:lnTo>
                  <a:lnTo>
                    <a:pt x="2568547" y="225031"/>
                  </a:lnTo>
                  <a:lnTo>
                    <a:pt x="2488537" y="183553"/>
                  </a:lnTo>
                  <a:lnTo>
                    <a:pt x="2408527" y="145110"/>
                  </a:lnTo>
                  <a:lnTo>
                    <a:pt x="2322675" y="112509"/>
                  </a:lnTo>
                  <a:lnTo>
                    <a:pt x="2236696" y="82943"/>
                  </a:lnTo>
                  <a:lnTo>
                    <a:pt x="2147796" y="59207"/>
                  </a:lnTo>
                  <a:lnTo>
                    <a:pt x="2058896" y="38519"/>
                  </a:lnTo>
                  <a:lnTo>
                    <a:pt x="1967075" y="20777"/>
                  </a:lnTo>
                  <a:lnTo>
                    <a:pt x="1875254" y="8864"/>
                  </a:lnTo>
                  <a:lnTo>
                    <a:pt x="1780512" y="2959"/>
                  </a:lnTo>
                  <a:lnTo>
                    <a:pt x="1685643" y="0"/>
                  </a:lnTo>
                  <a:close/>
                </a:path>
              </a:pathLst>
            </a:custGeom>
            <a:solidFill>
              <a:srgbClr val="4453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32" y="5260848"/>
              <a:ext cx="67056" cy="670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632" y="5586983"/>
              <a:ext cx="67056" cy="700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5632" y="4931663"/>
              <a:ext cx="67056" cy="670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5632" y="4605528"/>
              <a:ext cx="67056" cy="670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450" y="5586983"/>
              <a:ext cx="63906" cy="700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450" y="5260848"/>
              <a:ext cx="63906" cy="670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3450" y="4931663"/>
              <a:ext cx="63906" cy="670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3450" y="4605528"/>
              <a:ext cx="63906" cy="670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8120" y="5586983"/>
              <a:ext cx="67055" cy="7005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120" y="5260848"/>
              <a:ext cx="67055" cy="670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8120" y="4931663"/>
              <a:ext cx="67055" cy="670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8120" y="4605528"/>
              <a:ext cx="67055" cy="6705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188207" y="627964"/>
              <a:ext cx="634365" cy="634365"/>
            </a:xfrm>
            <a:custGeom>
              <a:avLst/>
              <a:gdLst/>
              <a:ahLst/>
              <a:cxnLst/>
              <a:rect l="l" t="t" r="r" b="b"/>
              <a:pathLst>
                <a:path w="634364" h="634365">
                  <a:moveTo>
                    <a:pt x="633907" y="0"/>
                  </a:moveTo>
                  <a:lnTo>
                    <a:pt x="0" y="0"/>
                  </a:lnTo>
                  <a:lnTo>
                    <a:pt x="0" y="633907"/>
                  </a:lnTo>
                  <a:lnTo>
                    <a:pt x="633907" y="633907"/>
                  </a:lnTo>
                  <a:lnTo>
                    <a:pt x="63390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47416" y="417575"/>
              <a:ext cx="637540" cy="634365"/>
            </a:xfrm>
            <a:custGeom>
              <a:avLst/>
              <a:gdLst/>
              <a:ahLst/>
              <a:cxnLst/>
              <a:rect l="l" t="t" r="r" b="b"/>
              <a:pathLst>
                <a:path w="637539" h="634365">
                  <a:moveTo>
                    <a:pt x="0" y="633984"/>
                  </a:moveTo>
                  <a:lnTo>
                    <a:pt x="637032" y="633984"/>
                  </a:lnTo>
                  <a:lnTo>
                    <a:pt x="637032" y="0"/>
                  </a:lnTo>
                  <a:lnTo>
                    <a:pt x="0" y="0"/>
                  </a:lnTo>
                  <a:lnTo>
                    <a:pt x="0" y="633984"/>
                  </a:lnTo>
                  <a:close/>
                </a:path>
              </a:pathLst>
            </a:custGeom>
            <a:ln w="18288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869680" y="502919"/>
            <a:ext cx="2292350" cy="634365"/>
          </a:xfrm>
          <a:custGeom>
            <a:avLst/>
            <a:gdLst/>
            <a:ahLst/>
            <a:cxnLst/>
            <a:rect l="l" t="t" r="r" b="b"/>
            <a:pathLst>
              <a:path w="2292350" h="634365">
                <a:moveTo>
                  <a:pt x="2292096" y="0"/>
                </a:moveTo>
                <a:lnTo>
                  <a:pt x="0" y="0"/>
                </a:lnTo>
                <a:lnTo>
                  <a:pt x="0" y="633984"/>
                </a:lnTo>
                <a:lnTo>
                  <a:pt x="2292096" y="633984"/>
                </a:lnTo>
                <a:lnTo>
                  <a:pt x="229209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150222" y="65989"/>
            <a:ext cx="15024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u="none" spc="-5" dirty="0">
                <a:latin typeface="Arial"/>
                <a:cs typeface="Arial"/>
              </a:rPr>
              <a:t>BRANCH</a:t>
            </a:r>
            <a:r>
              <a:rPr sz="2400" b="0" u="none" spc="-45" dirty="0">
                <a:latin typeface="Arial"/>
                <a:cs typeface="Arial"/>
              </a:rPr>
              <a:t> </a:t>
            </a:r>
            <a:r>
              <a:rPr sz="2400" b="0" u="none" dirty="0"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82202" y="432308"/>
            <a:ext cx="1810385" cy="1113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800"/>
              </a:lnSpc>
              <a:spcBef>
                <a:spcPts val="135"/>
              </a:spcBef>
            </a:pP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CIVIL 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SEME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2400" spc="1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2400" spc="-5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400" dirty="0">
                <a:solidFill>
                  <a:srgbClr val="FF0000"/>
                </a:solidFill>
                <a:latin typeface="Arial"/>
                <a:cs typeface="Arial"/>
              </a:rPr>
              <a:t>-  </a:t>
            </a:r>
            <a:r>
              <a:rPr sz="2400" spc="5" dirty="0">
                <a:solidFill>
                  <a:srgbClr val="FF0000"/>
                </a:solidFill>
                <a:latin typeface="Arial"/>
                <a:cs typeface="Arial"/>
              </a:rPr>
              <a:t>6TH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134600" y="5230366"/>
            <a:ext cx="2057399" cy="16276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608" y="429844"/>
            <a:ext cx="9571355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b="0" u="none" spc="-15" dirty="0">
                <a:solidFill>
                  <a:srgbClr val="000000"/>
                </a:solidFill>
                <a:latin typeface="Calibri"/>
                <a:cs typeface="Calibri"/>
              </a:rPr>
              <a:t>2.</a:t>
            </a:r>
            <a:r>
              <a:rPr sz="2600" b="1" u="none" spc="-15" dirty="0">
                <a:latin typeface="Calibri"/>
                <a:cs typeface="Calibri"/>
              </a:rPr>
              <a:t>Infiltration-</a:t>
            </a:r>
            <a:r>
              <a:rPr sz="2600" b="1" u="none" spc="60" dirty="0">
                <a:latin typeface="Calibri"/>
                <a:cs typeface="Calibri"/>
              </a:rPr>
              <a:t> </a:t>
            </a:r>
            <a:r>
              <a:rPr sz="2600" b="0" u="none" spc="-15" dirty="0">
                <a:solidFill>
                  <a:srgbClr val="000000"/>
                </a:solidFill>
                <a:latin typeface="Calibri"/>
                <a:cs typeface="Calibri"/>
              </a:rPr>
              <a:t>Infiltration</a:t>
            </a:r>
            <a:r>
              <a:rPr sz="2600" b="0" u="none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5" dirty="0">
                <a:solidFill>
                  <a:srgbClr val="000000"/>
                </a:solidFill>
                <a:latin typeface="Calibri"/>
                <a:cs typeface="Calibri"/>
              </a:rPr>
              <a:t>is</a:t>
            </a:r>
            <a:r>
              <a:rPr sz="2600" b="0" u="none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5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2600" b="0" u="none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10" dirty="0">
                <a:solidFill>
                  <a:srgbClr val="000000"/>
                </a:solidFill>
                <a:latin typeface="Calibri"/>
                <a:cs typeface="Calibri"/>
              </a:rPr>
              <a:t>passage</a:t>
            </a:r>
            <a:r>
              <a:rPr sz="2600" b="0" u="none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5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2600" b="0" u="none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20" dirty="0">
                <a:solidFill>
                  <a:srgbClr val="000000"/>
                </a:solidFill>
                <a:latin typeface="Calibri"/>
                <a:cs typeface="Calibri"/>
              </a:rPr>
              <a:t>water</a:t>
            </a:r>
            <a:r>
              <a:rPr sz="2600" b="0" u="none" spc="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10" dirty="0">
                <a:solidFill>
                  <a:srgbClr val="000000"/>
                </a:solidFill>
                <a:latin typeface="Calibri"/>
                <a:cs typeface="Calibri"/>
              </a:rPr>
              <a:t>across</a:t>
            </a:r>
            <a:r>
              <a:rPr sz="2600" b="0" u="none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5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sz="2600" b="0" u="none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10" dirty="0">
                <a:solidFill>
                  <a:srgbClr val="000000"/>
                </a:solidFill>
                <a:latin typeface="Calibri"/>
                <a:cs typeface="Calibri"/>
              </a:rPr>
              <a:t>soil</a:t>
            </a:r>
            <a:r>
              <a:rPr sz="2600" b="0" u="none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600" b="0" u="none" spc="-10" dirty="0">
                <a:solidFill>
                  <a:srgbClr val="000000"/>
                </a:solidFill>
                <a:latin typeface="Calibri"/>
                <a:cs typeface="Calibri"/>
              </a:rPr>
              <a:t>surface.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608" y="518617"/>
            <a:ext cx="9524365" cy="58521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1300"/>
              </a:spcBef>
            </a:pPr>
            <a:r>
              <a:rPr sz="2600" dirty="0">
                <a:latin typeface="Calibri"/>
                <a:cs typeface="Calibri"/>
              </a:rPr>
              <a:t>T</a:t>
            </a:r>
            <a:r>
              <a:rPr sz="2600" spc="-10" dirty="0">
                <a:latin typeface="Calibri"/>
                <a:cs typeface="Calibri"/>
              </a:rPr>
              <a:t>h</a:t>
            </a:r>
            <a:r>
              <a:rPr sz="2600" spc="-1010" dirty="0">
                <a:latin typeface="Calibri"/>
                <a:cs typeface="Calibri"/>
              </a:rPr>
              <a:t>e</a:t>
            </a:r>
            <a:r>
              <a:rPr sz="6600" b="0" u="sng" spc="-7" baseline="-189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 Light"/>
                <a:cs typeface="Calibri Light"/>
              </a:rPr>
              <a:t>.</a:t>
            </a:r>
            <a:r>
              <a:rPr sz="6600" b="0" spc="-727" baseline="-1893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2600" spc="-25" dirty="0">
                <a:latin typeface="Calibri"/>
                <a:cs typeface="Calibri"/>
              </a:rPr>
              <a:t>v</a:t>
            </a:r>
            <a:r>
              <a:rPr sz="2600" spc="-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ti</a:t>
            </a:r>
            <a:r>
              <a:rPr sz="2600" spc="-25" dirty="0">
                <a:latin typeface="Calibri"/>
                <a:cs typeface="Calibri"/>
              </a:rPr>
              <a:t>c</a:t>
            </a:r>
            <a:r>
              <a:rPr sz="2600" spc="-5" dirty="0">
                <a:latin typeface="Calibri"/>
                <a:cs typeface="Calibri"/>
              </a:rPr>
              <a:t>al </a:t>
            </a:r>
            <a:r>
              <a:rPr sz="2600" spc="-10" dirty="0">
                <a:latin typeface="Calibri"/>
                <a:cs typeface="Calibri"/>
              </a:rPr>
              <a:t>d</a:t>
            </a:r>
            <a:r>
              <a:rPr sz="2600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w</a:t>
            </a:r>
            <a:r>
              <a:rPr sz="2600" spc="-30" dirty="0">
                <a:latin typeface="Calibri"/>
                <a:cs typeface="Calibri"/>
              </a:rPr>
              <a:t>n</a:t>
            </a:r>
            <a:r>
              <a:rPr sz="2600" spc="-40" dirty="0">
                <a:latin typeface="Calibri"/>
                <a:cs typeface="Calibri"/>
              </a:rPr>
              <a:t>w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-20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mo</a:t>
            </a:r>
            <a:r>
              <a:rPr sz="2600" spc="-30" dirty="0">
                <a:latin typeface="Calibri"/>
                <a:cs typeface="Calibri"/>
              </a:rPr>
              <a:t>v</a:t>
            </a:r>
            <a:r>
              <a:rPr sz="2600" spc="-5" dirty="0">
                <a:latin typeface="Calibri"/>
                <a:cs typeface="Calibri"/>
              </a:rPr>
              <a:t>eme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-5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40" dirty="0">
                <a:latin typeface="Calibri"/>
                <a:cs typeface="Calibri"/>
              </a:rPr>
              <a:t>w</a:t>
            </a:r>
            <a:r>
              <a:rPr sz="2600" spc="-2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-5" dirty="0">
                <a:latin typeface="Calibri"/>
                <a:cs typeface="Calibri"/>
              </a:rPr>
              <a:t>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within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-10" dirty="0">
                <a:latin typeface="Calibri"/>
                <a:cs typeface="Calibri"/>
              </a:rPr>
              <a:t> soi</a:t>
            </a:r>
            <a:r>
              <a:rPr sz="2600" spc="-5" dirty="0">
                <a:latin typeface="Calibri"/>
                <a:cs typeface="Calibri"/>
              </a:rPr>
              <a:t>l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known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  </a:t>
            </a:r>
            <a:r>
              <a:rPr sz="2600" spc="-15" dirty="0">
                <a:latin typeface="Calibri"/>
                <a:cs typeface="Calibri"/>
              </a:rPr>
              <a:t>percolation.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infiltration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capacity is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maximum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rate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infiltration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for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given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condition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soil.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Obviously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infiltration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capacity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decreases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time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during/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after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 </a:t>
            </a:r>
            <a:r>
              <a:rPr sz="2600" spc="-20" dirty="0">
                <a:latin typeface="Calibri"/>
                <a:cs typeface="Calibri"/>
              </a:rPr>
              <a:t>storm.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650">
              <a:latin typeface="Calibri"/>
              <a:cs typeface="Calibri"/>
            </a:endParaRPr>
          </a:p>
          <a:p>
            <a:pPr marL="12700" marR="13970">
              <a:lnSpc>
                <a:spcPct val="80000"/>
              </a:lnSpc>
              <a:buClr>
                <a:srgbClr val="000000"/>
              </a:buClr>
              <a:buFont typeface="Calibri"/>
              <a:buAutoNum type="arabicPeriod" startAt="3"/>
              <a:tabLst>
                <a:tab pos="339090" algn="l"/>
              </a:tabLst>
            </a:pP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Overland</a:t>
            </a:r>
            <a:r>
              <a:rPr sz="2600" b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Flow-</a:t>
            </a:r>
            <a:r>
              <a:rPr sz="26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 the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part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</a:t>
            </a:r>
            <a:r>
              <a:rPr sz="2600" spc="-5" dirty="0">
                <a:latin typeface="Calibri"/>
                <a:cs typeface="Calibri"/>
              </a:rPr>
              <a:t> which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flowing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over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ground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yet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to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reach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well-defined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stream.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AutoNum type="arabicPeriod" startAt="3"/>
            </a:pPr>
            <a:endParaRPr sz="3700">
              <a:latin typeface="Calibri"/>
              <a:cs typeface="Calibri"/>
            </a:endParaRPr>
          </a:p>
          <a:p>
            <a:pPr marL="12700" marR="835025" indent="73025">
              <a:lnSpc>
                <a:spcPct val="80000"/>
              </a:lnSpc>
              <a:buClr>
                <a:srgbClr val="000000"/>
              </a:buClr>
              <a:buFont typeface="Calibri"/>
              <a:buAutoNum type="arabicPeriod" startAt="3"/>
              <a:tabLst>
                <a:tab pos="412115" algn="l"/>
              </a:tabLst>
            </a:pP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Surface</a:t>
            </a:r>
            <a:r>
              <a:rPr sz="260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F0000"/>
                </a:solidFill>
                <a:latin typeface="Calibri"/>
                <a:cs typeface="Calibri"/>
              </a:rPr>
              <a:t>runoff-</a:t>
            </a:r>
            <a:r>
              <a:rPr sz="26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When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overland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flow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enters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well-defined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stream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known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runoff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(SRO).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eriod" startAt="3"/>
            </a:pPr>
            <a:endParaRPr sz="3650">
              <a:latin typeface="Calibri"/>
              <a:cs typeface="Calibri"/>
            </a:endParaRPr>
          </a:p>
          <a:p>
            <a:pPr marL="12700" marR="40005">
              <a:lnSpc>
                <a:spcPct val="80100"/>
              </a:lnSpc>
              <a:buClr>
                <a:srgbClr val="000000"/>
              </a:buClr>
              <a:buFont typeface="Calibri"/>
              <a:buAutoNum type="arabicPeriod" startAt="3"/>
              <a:tabLst>
                <a:tab pos="339090" algn="l"/>
              </a:tabLst>
            </a:pP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Interflow</a:t>
            </a:r>
            <a:r>
              <a:rPr sz="26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25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2600" b="1" spc="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Sub</a:t>
            </a:r>
            <a:r>
              <a:rPr sz="26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15" dirty="0">
                <a:solidFill>
                  <a:srgbClr val="FF0000"/>
                </a:solidFill>
                <a:latin typeface="Calibri"/>
                <a:cs typeface="Calibri"/>
              </a:rPr>
              <a:t>surface</a:t>
            </a:r>
            <a:r>
              <a:rPr sz="2600" b="1" spc="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-5" dirty="0">
                <a:solidFill>
                  <a:srgbClr val="FF0000"/>
                </a:solidFill>
                <a:latin typeface="Calibri"/>
                <a:cs typeface="Calibri"/>
              </a:rPr>
              <a:t>flow-</a:t>
            </a:r>
            <a:r>
              <a:rPr sz="26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 part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which</a:t>
            </a:r>
            <a:r>
              <a:rPr sz="2600" spc="-5" dirty="0">
                <a:latin typeface="Calibri"/>
                <a:cs typeface="Calibri"/>
              </a:rPr>
              <a:t> has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in-filtered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ground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may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flow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within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soil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but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close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to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surface.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known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interflow.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When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interflow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enters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well-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defined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stream,</a:t>
            </a:r>
            <a:r>
              <a:rPr sz="2600" spc="-5" dirty="0">
                <a:latin typeface="Calibri"/>
                <a:cs typeface="Calibri"/>
              </a:rPr>
              <a:t> then and only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called run </a:t>
            </a:r>
            <a:r>
              <a:rPr sz="2600" spc="-55" dirty="0">
                <a:latin typeface="Calibri"/>
                <a:cs typeface="Calibri"/>
              </a:rPr>
              <a:t>off.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708" y="277368"/>
            <a:ext cx="8646268" cy="5685633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153" y="686614"/>
            <a:ext cx="8863545" cy="2627401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0768" y="371854"/>
            <a:ext cx="8999377" cy="5739759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512" y="879973"/>
            <a:ext cx="7602304" cy="4793312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223" y="465033"/>
            <a:ext cx="8961119" cy="5496072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4" y="464320"/>
            <a:ext cx="8861061" cy="5476473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368" y="277368"/>
            <a:ext cx="9113271" cy="5841011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" y="381000"/>
            <a:ext cx="9000638" cy="5544432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674416"/>
            <a:ext cx="9139528" cy="466951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136" y="463295"/>
            <a:ext cx="9181799" cy="48185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539572"/>
            <a:ext cx="433070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40" dirty="0"/>
              <a:t>Ground</a:t>
            </a:r>
            <a:r>
              <a:rPr sz="4400" u="none" spc="-200" dirty="0"/>
              <a:t> </a:t>
            </a:r>
            <a:r>
              <a:rPr sz="4400" u="none" spc="-40" dirty="0"/>
              <a:t>water</a:t>
            </a:r>
            <a:r>
              <a:rPr sz="4400" u="none" spc="-195" dirty="0"/>
              <a:t> </a:t>
            </a:r>
            <a:r>
              <a:rPr sz="4400" u="none" spc="-20" dirty="0"/>
              <a:t>flow-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6608" y="1861819"/>
            <a:ext cx="9549765" cy="416750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391160">
              <a:lnSpc>
                <a:spcPct val="90000"/>
              </a:lnSpc>
              <a:spcBef>
                <a:spcPts val="440"/>
              </a:spcBef>
            </a:pPr>
            <a:r>
              <a:rPr sz="2800" spc="-5" dirty="0">
                <a:latin typeface="Calibri"/>
                <a:cs typeface="Calibri"/>
              </a:rPr>
              <a:t>This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5" dirty="0">
                <a:latin typeface="Calibri"/>
                <a:cs typeface="Calibri"/>
              </a:rPr>
              <a:t>flow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5" dirty="0">
                <a:latin typeface="Calibri"/>
                <a:cs typeface="Calibri"/>
              </a:rPr>
              <a:t>soil </a:t>
            </a:r>
            <a:r>
              <a:rPr sz="2800" spc="-5" dirty="0">
                <a:latin typeface="Calibri"/>
                <a:cs typeface="Calibri"/>
              </a:rPr>
              <a:t>occurring </a:t>
            </a:r>
            <a:r>
              <a:rPr sz="2800" dirty="0">
                <a:latin typeface="Calibri"/>
                <a:cs typeface="Calibri"/>
              </a:rPr>
              <a:t>below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ground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5" dirty="0">
                <a:latin typeface="Calibri"/>
                <a:cs typeface="Calibri"/>
              </a:rPr>
              <a:t>table. The </a:t>
            </a:r>
            <a:r>
              <a:rPr sz="2800" spc="-10" dirty="0">
                <a:latin typeface="Calibri"/>
                <a:cs typeface="Calibri"/>
              </a:rPr>
              <a:t>ground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5" dirty="0">
                <a:latin typeface="Calibri"/>
                <a:cs typeface="Calibri"/>
              </a:rPr>
              <a:t>table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top level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saturated </a:t>
            </a:r>
            <a:r>
              <a:rPr sz="2800" spc="-20" dirty="0">
                <a:latin typeface="Calibri"/>
                <a:cs typeface="Calibri"/>
              </a:rPr>
              <a:t>zone </a:t>
            </a:r>
            <a:r>
              <a:rPr sz="2800" dirty="0">
                <a:latin typeface="Calibri"/>
                <a:cs typeface="Calibri"/>
              </a:rPr>
              <a:t>within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5" dirty="0">
                <a:latin typeface="Calibri"/>
                <a:cs typeface="Calibri"/>
              </a:rPr>
              <a:t>soil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dirty="0">
                <a:latin typeface="Calibri"/>
                <a:cs typeface="Calibri"/>
              </a:rPr>
              <a:t>it is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spc="-5" dirty="0">
                <a:latin typeface="Calibri"/>
                <a:cs typeface="Calibri"/>
              </a:rPr>
              <a:t>atmospheric </a:t>
            </a:r>
            <a:r>
              <a:rPr sz="2800" spc="-10" dirty="0">
                <a:latin typeface="Calibri"/>
                <a:cs typeface="Calibri"/>
              </a:rPr>
              <a:t>pressure.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Hence </a:t>
            </a:r>
            <a:r>
              <a:rPr sz="2800" dirty="0">
                <a:latin typeface="Calibri"/>
                <a:cs typeface="Calibri"/>
              </a:rPr>
              <a:t>it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also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called </a:t>
            </a:r>
            <a:r>
              <a:rPr sz="2800" spc="-10" dirty="0">
                <a:latin typeface="Calibri"/>
                <a:cs typeface="Calibri"/>
              </a:rPr>
              <a:t>phreatic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surface.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100">
              <a:latin typeface="Calibri"/>
              <a:cs typeface="Calibri"/>
            </a:endParaRPr>
          </a:p>
          <a:p>
            <a:pPr marL="12700" marR="5080" indent="243840">
              <a:lnSpc>
                <a:spcPct val="90000"/>
              </a:lnSpc>
            </a:pPr>
            <a:r>
              <a:rPr sz="2800" spc="5" dirty="0">
                <a:latin typeface="Calibri"/>
                <a:cs typeface="Calibri"/>
              </a:rPr>
              <a:t>A </a:t>
            </a:r>
            <a:r>
              <a:rPr sz="2800" dirty="0">
                <a:latin typeface="Calibri"/>
                <a:cs typeface="Calibri"/>
              </a:rPr>
              <a:t>portion of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20" dirty="0">
                <a:latin typeface="Calibri"/>
                <a:cs typeface="Calibri"/>
              </a:rPr>
              <a:t>may </a:t>
            </a:r>
            <a:r>
              <a:rPr sz="2800" spc="-15" dirty="0">
                <a:latin typeface="Calibri"/>
                <a:cs typeface="Calibri"/>
              </a:rPr>
              <a:t>enter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well-defined </a:t>
            </a:r>
            <a:r>
              <a:rPr sz="2800" spc="-10" dirty="0">
                <a:latin typeface="Calibri"/>
                <a:cs typeface="Calibri"/>
              </a:rPr>
              <a:t>stream. </a:t>
            </a:r>
            <a:r>
              <a:rPr sz="2800" spc="-5" dirty="0">
                <a:latin typeface="Calibri"/>
                <a:cs typeface="Calibri"/>
              </a:rPr>
              <a:t>Only then </a:t>
            </a:r>
            <a:r>
              <a:rPr sz="2800" dirty="0">
                <a:latin typeface="Calibri"/>
                <a:cs typeface="Calibri"/>
              </a:rPr>
              <a:t>it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known as </a:t>
            </a:r>
            <a:r>
              <a:rPr sz="2800" spc="-5" dirty="0">
                <a:latin typeface="Calibri"/>
                <a:cs typeface="Calibri"/>
              </a:rPr>
              <a:t>runoff </a:t>
            </a:r>
            <a:r>
              <a:rPr sz="2800" dirty="0">
                <a:latin typeface="Calibri"/>
                <a:cs typeface="Calibri"/>
              </a:rPr>
              <a:t>or base </a:t>
            </a:r>
            <a:r>
              <a:rPr sz="2800" spc="-30" dirty="0">
                <a:latin typeface="Calibri"/>
                <a:cs typeface="Calibri"/>
              </a:rPr>
              <a:t>flow. </a:t>
            </a:r>
            <a:r>
              <a:rPr sz="2800" spc="-5" dirty="0">
                <a:latin typeface="Calibri"/>
                <a:cs typeface="Calibri"/>
              </a:rPr>
              <a:t>Hence we </a:t>
            </a:r>
            <a:r>
              <a:rPr sz="2800" spc="-15" dirty="0">
                <a:latin typeface="Calibri"/>
                <a:cs typeface="Calibri"/>
              </a:rPr>
              <a:t>say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runoff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portion of </a:t>
            </a:r>
            <a:r>
              <a:rPr sz="2800" spc="-10" dirty="0">
                <a:latin typeface="Calibri"/>
                <a:cs typeface="Calibri"/>
              </a:rPr>
              <a:t>precipitation </a:t>
            </a:r>
            <a:r>
              <a:rPr sz="2800" dirty="0">
                <a:latin typeface="Calibri"/>
                <a:cs typeface="Calibri"/>
              </a:rPr>
              <a:t>which </a:t>
            </a:r>
            <a:r>
              <a:rPr sz="2800" spc="-20" dirty="0">
                <a:latin typeface="Calibri"/>
                <a:cs typeface="Calibri"/>
              </a:rPr>
              <a:t>enters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well-defined </a:t>
            </a:r>
            <a:r>
              <a:rPr sz="2800" spc="-10" dirty="0">
                <a:latin typeface="Calibri"/>
                <a:cs typeface="Calibri"/>
              </a:rPr>
              <a:t>stream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has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three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components;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namely- </a:t>
            </a:r>
            <a:r>
              <a:rPr sz="2800" spc="-10" dirty="0">
                <a:latin typeface="Calibri"/>
                <a:cs typeface="Calibri"/>
              </a:rPr>
              <a:t>surface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runoff,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interflow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runoff </a:t>
            </a:r>
            <a:r>
              <a:rPr sz="2800" dirty="0">
                <a:latin typeface="Calibri"/>
                <a:cs typeface="Calibri"/>
              </a:rPr>
              <a:t> and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ground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water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runoff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base </a:t>
            </a:r>
            <a:r>
              <a:rPr sz="2800" spc="-25" dirty="0">
                <a:latin typeface="Calibri"/>
                <a:cs typeface="Calibri"/>
              </a:rPr>
              <a:t>flow.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368" y="514462"/>
            <a:ext cx="8967196" cy="5830556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661422"/>
            <a:ext cx="9067064" cy="5367305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44" y="494940"/>
            <a:ext cx="8511506" cy="5576707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8581" y="312607"/>
            <a:ext cx="9002970" cy="6162903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5282" y="1093175"/>
            <a:ext cx="7537393" cy="2997348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764908"/>
            <a:ext cx="8842248" cy="5724283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455" y="566927"/>
            <a:ext cx="9441461" cy="5420323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149352"/>
            <a:ext cx="9841992" cy="650748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755" y="140206"/>
            <a:ext cx="9819796" cy="671779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487" y="277368"/>
            <a:ext cx="9344843" cy="58845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539572"/>
            <a:ext cx="282765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55" dirty="0"/>
              <a:t>Evaporation-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6608" y="1861819"/>
            <a:ext cx="9533890" cy="237490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40"/>
              </a:spcBef>
            </a:pPr>
            <a:r>
              <a:rPr sz="2800" spc="-5" dirty="0">
                <a:latin typeface="Calibri"/>
                <a:cs typeface="Calibri"/>
              </a:rPr>
              <a:t>This</a:t>
            </a:r>
            <a:r>
              <a:rPr sz="2800" dirty="0">
                <a:latin typeface="Calibri"/>
                <a:cs typeface="Calibri"/>
              </a:rPr>
              <a:t> is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process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state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substance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(water)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changed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from </a:t>
            </a:r>
            <a:r>
              <a:rPr sz="2800" dirty="0">
                <a:latin typeface="Calibri"/>
                <a:cs typeface="Calibri"/>
              </a:rPr>
              <a:t>liquid </a:t>
            </a:r>
            <a:r>
              <a:rPr sz="2800" spc="-20" dirty="0">
                <a:latin typeface="Calibri"/>
                <a:cs typeface="Calibri"/>
              </a:rPr>
              <a:t>state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vapor form. </a:t>
            </a:r>
            <a:r>
              <a:rPr sz="2800" spc="-15" dirty="0">
                <a:latin typeface="Calibri"/>
                <a:cs typeface="Calibri"/>
              </a:rPr>
              <a:t>Evaporation occurs constantly </a:t>
            </a:r>
            <a:r>
              <a:rPr sz="2800" spc="-10" dirty="0">
                <a:latin typeface="Calibri"/>
                <a:cs typeface="Calibri"/>
              </a:rPr>
              <a:t> from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5" dirty="0">
                <a:latin typeface="Calibri"/>
                <a:cs typeface="Calibri"/>
              </a:rPr>
              <a:t>bodies, </a:t>
            </a:r>
            <a:r>
              <a:rPr sz="2800" dirty="0">
                <a:latin typeface="Calibri"/>
                <a:cs typeface="Calibri"/>
              </a:rPr>
              <a:t>soil </a:t>
            </a:r>
            <a:r>
              <a:rPr sz="2800" spc="-10" dirty="0">
                <a:latin typeface="Calibri"/>
                <a:cs typeface="Calibri"/>
              </a:rPr>
              <a:t>surface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even from </a:t>
            </a:r>
            <a:r>
              <a:rPr sz="2800" spc="-15" dirty="0">
                <a:latin typeface="Calibri"/>
                <a:cs typeface="Calibri"/>
              </a:rPr>
              <a:t>vegetation. </a:t>
            </a:r>
            <a:r>
              <a:rPr sz="2800" spc="-5" dirty="0">
                <a:latin typeface="Calibri"/>
                <a:cs typeface="Calibri"/>
              </a:rPr>
              <a:t>In short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evaporation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occurs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when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water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exposed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atmosphere </a:t>
            </a:r>
            <a:r>
              <a:rPr sz="2800" spc="-5" dirty="0">
                <a:latin typeface="Calibri"/>
                <a:cs typeface="Calibri"/>
              </a:rPr>
              <a:t>(during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sunlight).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rate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evaporation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depends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temperature 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 humidity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202" y="82296"/>
            <a:ext cx="9686907" cy="6504432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294841"/>
            <a:ext cx="9330893" cy="6088484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8" y="542544"/>
            <a:ext cx="9272016" cy="5665633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503" y="243838"/>
            <a:ext cx="7971504" cy="541284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390290"/>
            <a:ext cx="8487351" cy="4439364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265175"/>
            <a:ext cx="9933432" cy="6449568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608187"/>
            <a:ext cx="9276009" cy="448572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07" y="231647"/>
            <a:ext cx="9991344" cy="649224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035" y="261394"/>
            <a:ext cx="9446009" cy="6330497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510759"/>
            <a:ext cx="8856360" cy="54714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539572"/>
            <a:ext cx="290957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70" dirty="0"/>
              <a:t>Transpiration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6608" y="1861819"/>
            <a:ext cx="9433560" cy="16065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40"/>
              </a:spcBef>
            </a:pPr>
            <a:r>
              <a:rPr sz="2800" dirty="0">
                <a:latin typeface="Calibri"/>
                <a:cs typeface="Calibri"/>
              </a:rPr>
              <a:t>–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This</a:t>
            </a:r>
            <a:r>
              <a:rPr sz="2800" dirty="0">
                <a:latin typeface="Calibri"/>
                <a:cs typeface="Calibri"/>
              </a:rPr>
              <a:t> is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process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which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water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extracted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by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roots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plants </a:t>
            </a:r>
            <a:r>
              <a:rPr sz="2800" dirty="0">
                <a:latin typeface="Calibri"/>
                <a:cs typeface="Calibri"/>
              </a:rPr>
              <a:t>is lost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atmosphere through </a:t>
            </a:r>
            <a:r>
              <a:rPr sz="2800" spc="-5" dirty="0">
                <a:latin typeface="Calibri"/>
                <a:cs typeface="Calibri"/>
              </a:rPr>
              <a:t>the surface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leaves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branches </a:t>
            </a:r>
            <a:r>
              <a:rPr sz="2800" spc="-15" dirty="0">
                <a:latin typeface="Calibri"/>
                <a:cs typeface="Calibri"/>
              </a:rPr>
              <a:t>by evaporation. </a:t>
            </a:r>
            <a:r>
              <a:rPr sz="2800" spc="-5" dirty="0">
                <a:latin typeface="Calibri"/>
                <a:cs typeface="Calibri"/>
              </a:rPr>
              <a:t>Hence </a:t>
            </a:r>
            <a:r>
              <a:rPr sz="2800" dirty="0">
                <a:latin typeface="Calibri"/>
                <a:cs typeface="Calibri"/>
              </a:rPr>
              <a:t>it is also known as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evapotranspiration.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6" y="128015"/>
            <a:ext cx="9246580" cy="5899248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303" y="522256"/>
            <a:ext cx="9280443" cy="5239302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658" y="653550"/>
            <a:ext cx="8564058" cy="4982614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859" y="841171"/>
            <a:ext cx="7339048" cy="4116467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078" y="114538"/>
            <a:ext cx="9593231" cy="6528699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753" y="369380"/>
            <a:ext cx="9267181" cy="5939667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49349"/>
            <a:ext cx="9921240" cy="659892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494" y="368897"/>
            <a:ext cx="9267257" cy="617464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310" y="576199"/>
            <a:ext cx="8358619" cy="5779211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267" y="473515"/>
            <a:ext cx="9382990" cy="57945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076" y="468325"/>
            <a:ext cx="875157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0" spc="-70" dirty="0">
                <a:solidFill>
                  <a:srgbClr val="FF0000"/>
                </a:solidFill>
                <a:latin typeface="Calibri Light"/>
                <a:cs typeface="Calibri Light"/>
              </a:rPr>
              <a:t>Water</a:t>
            </a:r>
            <a:r>
              <a:rPr sz="4400" b="0" spc="-14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4400" b="0" spc="-40" dirty="0">
                <a:solidFill>
                  <a:srgbClr val="FF0000"/>
                </a:solidFill>
                <a:latin typeface="Calibri Light"/>
                <a:cs typeface="Calibri Light"/>
              </a:rPr>
              <a:t>budget</a:t>
            </a:r>
            <a:r>
              <a:rPr sz="4400" b="0" spc="-1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4400" b="0" spc="-30" dirty="0">
                <a:solidFill>
                  <a:srgbClr val="FF0000"/>
                </a:solidFill>
                <a:latin typeface="Calibri Light"/>
                <a:cs typeface="Calibri Light"/>
              </a:rPr>
              <a:t>equation</a:t>
            </a:r>
            <a:r>
              <a:rPr sz="4400" b="0" spc="-135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4400" b="0" spc="-50" dirty="0">
                <a:solidFill>
                  <a:srgbClr val="FF0000"/>
                </a:solidFill>
                <a:latin typeface="Calibri Light"/>
                <a:cs typeface="Calibri Light"/>
              </a:rPr>
              <a:t>for</a:t>
            </a:r>
            <a:r>
              <a:rPr sz="4400" b="0" spc="-11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4400" b="0" spc="-5" dirty="0">
                <a:solidFill>
                  <a:srgbClr val="FF0000"/>
                </a:solidFill>
                <a:latin typeface="Calibri Light"/>
                <a:cs typeface="Calibri Light"/>
              </a:rPr>
              <a:t>a</a:t>
            </a:r>
            <a:r>
              <a:rPr sz="4400" b="0" spc="-4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4400" b="0" spc="-55" dirty="0">
                <a:solidFill>
                  <a:srgbClr val="FF0000"/>
                </a:solidFill>
                <a:latin typeface="Calibri Light"/>
                <a:cs typeface="Calibri Light"/>
              </a:rPr>
              <a:t>catchment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034" y="1560322"/>
            <a:ext cx="9142730" cy="122237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40"/>
              </a:spcBef>
            </a:pPr>
            <a:r>
              <a:rPr sz="2800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area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land </a:t>
            </a:r>
            <a:r>
              <a:rPr sz="2800" spc="-5" dirty="0">
                <a:latin typeface="Calibri"/>
                <a:cs typeface="Calibri"/>
              </a:rPr>
              <a:t>draining </a:t>
            </a:r>
            <a:r>
              <a:rPr sz="2800" spc="-15" dirty="0">
                <a:latin typeface="Calibri"/>
                <a:cs typeface="Calibri"/>
              </a:rPr>
              <a:t>into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stream </a:t>
            </a:r>
            <a:r>
              <a:rPr sz="2800" spc="-15" dirty="0">
                <a:latin typeface="Calibri"/>
                <a:cs typeface="Calibri"/>
              </a:rPr>
              <a:t>at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given location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known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catchment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area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drainage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area</a:t>
            </a:r>
            <a:r>
              <a:rPr sz="2800" dirty="0">
                <a:latin typeface="Calibri"/>
                <a:cs typeface="Calibri"/>
              </a:rPr>
              <a:t> 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drainage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basin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water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shed.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7688" y="2785872"/>
            <a:ext cx="6245352" cy="3761232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088" y="612648"/>
            <a:ext cx="9080020" cy="6007608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042" y="679029"/>
            <a:ext cx="8564058" cy="3919613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72" y="214759"/>
            <a:ext cx="9185095" cy="6442796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455" y="435615"/>
            <a:ext cx="9160969" cy="5719142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31" y="277368"/>
            <a:ext cx="8587907" cy="5540411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817" y="210941"/>
            <a:ext cx="9415822" cy="6201692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580861"/>
            <a:ext cx="9089957" cy="4006255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373" y="209510"/>
            <a:ext cx="9807871" cy="6285306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857" y="339339"/>
            <a:ext cx="9387648" cy="6108114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944" y="243840"/>
            <a:ext cx="8827008" cy="62087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734" y="430149"/>
            <a:ext cx="8524875" cy="95123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25"/>
              </a:spcBef>
            </a:pPr>
            <a:r>
              <a:rPr sz="3200" u="none" spc="-25" dirty="0"/>
              <a:t>For </a:t>
            </a:r>
            <a:r>
              <a:rPr sz="3200" u="none" spc="-5" dirty="0"/>
              <a:t>a </a:t>
            </a:r>
            <a:r>
              <a:rPr sz="3200" u="none" spc="-10" dirty="0"/>
              <a:t>given </a:t>
            </a:r>
            <a:r>
              <a:rPr sz="3200" u="none" spc="-35" dirty="0"/>
              <a:t>catchment </a:t>
            </a:r>
            <a:r>
              <a:rPr sz="3200" u="none" spc="-20" dirty="0"/>
              <a:t>area </a:t>
            </a:r>
            <a:r>
              <a:rPr sz="3200" u="none" dirty="0"/>
              <a:t>in </a:t>
            </a:r>
            <a:r>
              <a:rPr sz="3200" u="none" spc="-30" dirty="0"/>
              <a:t>any </a:t>
            </a:r>
            <a:r>
              <a:rPr sz="3200" u="none" spc="-25" dirty="0"/>
              <a:t>interval </a:t>
            </a:r>
            <a:r>
              <a:rPr sz="3200" u="none" spc="-10" dirty="0"/>
              <a:t>of time, </a:t>
            </a:r>
            <a:r>
              <a:rPr sz="3200" u="none" spc="-5" dirty="0"/>
              <a:t> the</a:t>
            </a:r>
            <a:r>
              <a:rPr sz="3200" u="none" spc="-70" dirty="0"/>
              <a:t> </a:t>
            </a:r>
            <a:r>
              <a:rPr sz="3200" u="none" spc="-25" dirty="0"/>
              <a:t>continuity</a:t>
            </a:r>
            <a:r>
              <a:rPr sz="3200" u="none" spc="-95" dirty="0"/>
              <a:t> </a:t>
            </a:r>
            <a:r>
              <a:rPr sz="3200" u="none" spc="-20" dirty="0"/>
              <a:t>equation</a:t>
            </a:r>
            <a:r>
              <a:rPr sz="3200" u="none" spc="-100" dirty="0"/>
              <a:t> </a:t>
            </a:r>
            <a:r>
              <a:rPr sz="3200" u="none" spc="-30" dirty="0"/>
              <a:t>for</a:t>
            </a:r>
            <a:r>
              <a:rPr sz="3200" u="none" spc="-85" dirty="0"/>
              <a:t> </a:t>
            </a:r>
            <a:r>
              <a:rPr sz="3200" u="none" spc="-30" dirty="0"/>
              <a:t>water</a:t>
            </a:r>
            <a:r>
              <a:rPr sz="3200" u="none" spc="-100" dirty="0"/>
              <a:t> </a:t>
            </a:r>
            <a:r>
              <a:rPr sz="3200" u="none" spc="-15" dirty="0"/>
              <a:t>balance</a:t>
            </a:r>
            <a:r>
              <a:rPr sz="3200" u="none" spc="-114" dirty="0"/>
              <a:t> </a:t>
            </a:r>
            <a:r>
              <a:rPr sz="3200" u="none" dirty="0"/>
              <a:t>is</a:t>
            </a:r>
            <a:r>
              <a:rPr sz="3200" u="none" spc="-65" dirty="0"/>
              <a:t> </a:t>
            </a:r>
            <a:r>
              <a:rPr sz="3200" u="none" spc="-10" dirty="0"/>
              <a:t>given</a:t>
            </a:r>
            <a:r>
              <a:rPr sz="3200" u="none" spc="-100" dirty="0"/>
              <a:t> </a:t>
            </a:r>
            <a:r>
              <a:rPr sz="3200" u="none" spc="10" dirty="0"/>
              <a:t>as-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6608" y="1806956"/>
            <a:ext cx="9406890" cy="433895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85725" marR="1692910" indent="-73660">
              <a:lnSpc>
                <a:spcPct val="102299"/>
              </a:lnSpc>
              <a:spcBef>
                <a:spcPts val="20"/>
              </a:spcBef>
            </a:pPr>
            <a:r>
              <a:rPr sz="2600" spc="-10" dirty="0">
                <a:latin typeface="Calibri"/>
                <a:cs typeface="Calibri"/>
              </a:rPr>
              <a:t>(Change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mass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storage)=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(mass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flow)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-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(mass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outflow)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Δs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=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Vi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–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70" dirty="0">
                <a:latin typeface="Calibri"/>
                <a:cs typeface="Calibri"/>
              </a:rPr>
              <a:t>Vo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70000"/>
              </a:lnSpc>
              <a:spcBef>
                <a:spcPts val="1010"/>
              </a:spcBef>
            </a:pP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budget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equation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for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catchment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considering </a:t>
            </a:r>
            <a:r>
              <a:rPr sz="2600" spc="-5" dirty="0">
                <a:latin typeface="Calibri"/>
                <a:cs typeface="Calibri"/>
              </a:rPr>
              <a:t>all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process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time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interval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Δt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written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endParaRPr sz="2600">
              <a:latin typeface="Calibri"/>
              <a:cs typeface="Calibri"/>
            </a:endParaRPr>
          </a:p>
          <a:p>
            <a:pPr marL="85725">
              <a:lnSpc>
                <a:spcPct val="100000"/>
              </a:lnSpc>
              <a:spcBef>
                <a:spcPts val="50"/>
              </a:spcBef>
            </a:pPr>
            <a:r>
              <a:rPr sz="2600" spc="-5" dirty="0">
                <a:latin typeface="Calibri"/>
                <a:cs typeface="Calibri"/>
              </a:rPr>
              <a:t>Δs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=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P-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R-G-E-T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600" spc="-10" dirty="0">
                <a:latin typeface="Calibri"/>
                <a:cs typeface="Calibri"/>
              </a:rPr>
              <a:t>Where,</a:t>
            </a:r>
            <a:endParaRPr sz="2600">
              <a:latin typeface="Calibri"/>
              <a:cs typeface="Calibri"/>
            </a:endParaRPr>
          </a:p>
          <a:p>
            <a:pPr marL="12700" marR="5146675">
              <a:lnSpc>
                <a:spcPct val="101600"/>
              </a:lnSpc>
              <a:spcBef>
                <a:spcPts val="20"/>
              </a:spcBef>
            </a:pPr>
            <a:r>
              <a:rPr sz="2600" spc="-10" dirty="0">
                <a:latin typeface="Calibri"/>
                <a:cs typeface="Calibri"/>
              </a:rPr>
              <a:t>Δs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represents</a:t>
            </a:r>
            <a:r>
              <a:rPr sz="2600" spc="-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change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storage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P-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</a:t>
            </a:r>
            <a:endParaRPr sz="2600">
              <a:latin typeface="Calibri"/>
              <a:cs typeface="Calibri"/>
            </a:endParaRPr>
          </a:p>
          <a:p>
            <a:pPr marL="85725" marR="2402205">
              <a:lnSpc>
                <a:spcPts val="3190"/>
              </a:lnSpc>
              <a:spcBef>
                <a:spcPts val="120"/>
              </a:spcBef>
            </a:pPr>
            <a:r>
              <a:rPr sz="2600" spc="-10" dirty="0">
                <a:latin typeface="Calibri"/>
                <a:cs typeface="Calibri"/>
              </a:rPr>
              <a:t>G-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Net</a:t>
            </a:r>
            <a:r>
              <a:rPr sz="2600" spc="-15" dirty="0">
                <a:latin typeface="Calibri"/>
                <a:cs typeface="Calibri"/>
              </a:rPr>
              <a:t> ground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flowing outside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catchment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R-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runoff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3055"/>
              </a:lnSpc>
            </a:pPr>
            <a:r>
              <a:rPr sz="2600" spc="-5" dirty="0">
                <a:latin typeface="Calibri"/>
                <a:cs typeface="Calibri"/>
              </a:rPr>
              <a:t>E-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evaporation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072" y="463295"/>
            <a:ext cx="8177783" cy="5873496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12252"/>
            <a:ext cx="8017482" cy="6133275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423" y="454151"/>
            <a:ext cx="8190577" cy="5832306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484631"/>
            <a:ext cx="8901000" cy="5799675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8172" y="338327"/>
            <a:ext cx="8260939" cy="6055733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895" y="569976"/>
            <a:ext cx="7832156" cy="5649502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08" y="509016"/>
            <a:ext cx="7778496" cy="5754623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" y="697883"/>
            <a:ext cx="8016450" cy="3775192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362" y="659219"/>
            <a:ext cx="8455515" cy="5997954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688848"/>
            <a:ext cx="8482584" cy="57424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131" y="41224"/>
            <a:ext cx="16192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5" dirty="0"/>
              <a:t>.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6608" y="525272"/>
            <a:ext cx="9201785" cy="56953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658495">
              <a:lnSpc>
                <a:spcPts val="2690"/>
              </a:lnSpc>
              <a:spcBef>
                <a:spcPts val="755"/>
              </a:spcBef>
            </a:pPr>
            <a:r>
              <a:rPr sz="2800" dirty="0">
                <a:latin typeface="Calibri"/>
                <a:cs typeface="Calibri"/>
              </a:rPr>
              <a:t>T- </a:t>
            </a:r>
            <a:r>
              <a:rPr sz="2800" spc="-10" dirty="0">
                <a:latin typeface="Calibri"/>
                <a:cs typeface="Calibri"/>
              </a:rPr>
              <a:t>transpiration </a:t>
            </a:r>
            <a:r>
              <a:rPr sz="2800" spc="-15" dirty="0">
                <a:latin typeface="Calibri"/>
                <a:cs typeface="Calibri"/>
              </a:rPr>
              <a:t>Storage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dirty="0">
                <a:latin typeface="Calibri"/>
                <a:cs typeface="Calibri"/>
              </a:rPr>
              <a:t>in a </a:t>
            </a:r>
            <a:r>
              <a:rPr sz="2800" spc="-20" dirty="0">
                <a:latin typeface="Calibri"/>
                <a:cs typeface="Calibri"/>
              </a:rPr>
              <a:t>catchment </a:t>
            </a:r>
            <a:r>
              <a:rPr sz="2800" spc="-15" dirty="0">
                <a:latin typeface="Calibri"/>
                <a:cs typeface="Calibri"/>
              </a:rPr>
              <a:t>occurs </a:t>
            </a:r>
            <a:r>
              <a:rPr sz="2800" dirty="0">
                <a:latin typeface="Calibri"/>
                <a:cs typeface="Calibri"/>
              </a:rPr>
              <a:t>in 3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different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 it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</a:t>
            </a:r>
            <a:r>
              <a:rPr sz="2800" spc="-5" dirty="0">
                <a:latin typeface="Calibri"/>
                <a:cs typeface="Calibri"/>
              </a:rPr>
              <a:t> be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written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 S= Ss </a:t>
            </a:r>
            <a:r>
              <a:rPr sz="2800" spc="5" dirty="0">
                <a:latin typeface="Calibri"/>
                <a:cs typeface="Calibri"/>
              </a:rPr>
              <a:t>+Sm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+Sg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2800" spc="-10" dirty="0">
                <a:latin typeface="Calibri"/>
                <a:cs typeface="Calibri"/>
              </a:rPr>
              <a:t>where</a:t>
            </a:r>
            <a:endParaRPr sz="2800">
              <a:latin typeface="Calibri"/>
              <a:cs typeface="Calibri"/>
            </a:endParaRPr>
          </a:p>
          <a:p>
            <a:pPr marL="12700" marR="5447030">
              <a:lnSpc>
                <a:spcPts val="3700"/>
              </a:lnSpc>
              <a:spcBef>
                <a:spcPts val="155"/>
              </a:spcBef>
            </a:pPr>
            <a:r>
              <a:rPr sz="2800" dirty="0">
                <a:latin typeface="Calibri"/>
                <a:cs typeface="Calibri"/>
              </a:rPr>
              <a:t>S- </a:t>
            </a:r>
            <a:r>
              <a:rPr sz="2800" spc="-10" dirty="0">
                <a:latin typeface="Calibri"/>
                <a:cs typeface="Calibri"/>
              </a:rPr>
              <a:t>surface </a:t>
            </a:r>
            <a:r>
              <a:rPr sz="2800" spc="-15" dirty="0">
                <a:latin typeface="Calibri"/>
                <a:cs typeface="Calibri"/>
              </a:rPr>
              <a:t>water storage,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Sm- soil </a:t>
            </a:r>
            <a:r>
              <a:rPr sz="2800" spc="-10" dirty="0">
                <a:latin typeface="Calibri"/>
                <a:cs typeface="Calibri"/>
              </a:rPr>
              <a:t>moisture </a:t>
            </a:r>
            <a:r>
              <a:rPr sz="2800" spc="-15" dirty="0">
                <a:latin typeface="Calibri"/>
                <a:cs typeface="Calibri"/>
              </a:rPr>
              <a:t>storage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Sg-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ground</a:t>
            </a:r>
            <a:r>
              <a:rPr sz="2800" spc="-15" dirty="0">
                <a:latin typeface="Calibri"/>
                <a:cs typeface="Calibri"/>
              </a:rPr>
              <a:t> water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storage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800" spc="-5" dirty="0">
                <a:latin typeface="Calibri"/>
                <a:cs typeface="Calibri"/>
              </a:rPr>
              <a:t>Hence </a:t>
            </a:r>
            <a:r>
              <a:rPr sz="2800" spc="-10" dirty="0">
                <a:latin typeface="Calibri"/>
                <a:cs typeface="Calibri"/>
              </a:rPr>
              <a:t>change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storage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maybe </a:t>
            </a:r>
            <a:r>
              <a:rPr sz="2800" spc="-10" dirty="0">
                <a:latin typeface="Calibri"/>
                <a:cs typeface="Calibri"/>
              </a:rPr>
              <a:t>expressed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endParaRPr sz="2800">
              <a:latin typeface="Calibri"/>
              <a:cs typeface="Calibri"/>
            </a:endParaRPr>
          </a:p>
          <a:p>
            <a:pPr marL="94615">
              <a:lnSpc>
                <a:spcPct val="100000"/>
              </a:lnSpc>
              <a:spcBef>
                <a:spcPts val="335"/>
              </a:spcBef>
            </a:pPr>
            <a:r>
              <a:rPr sz="2800" dirty="0">
                <a:latin typeface="Calibri"/>
                <a:cs typeface="Calibri"/>
              </a:rPr>
              <a:t>ΔS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=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ΔSs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+</a:t>
            </a:r>
            <a:r>
              <a:rPr sz="2800" dirty="0">
                <a:latin typeface="Calibri"/>
                <a:cs typeface="Calibri"/>
              </a:rPr>
              <a:t> ΔSm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+</a:t>
            </a:r>
            <a:r>
              <a:rPr sz="2800" dirty="0">
                <a:latin typeface="Calibri"/>
                <a:cs typeface="Calibri"/>
              </a:rPr>
              <a:t> ΔSg</a:t>
            </a:r>
            <a:endParaRPr sz="2800">
              <a:latin typeface="Calibri"/>
              <a:cs typeface="Calibri"/>
            </a:endParaRPr>
          </a:p>
          <a:p>
            <a:pPr marL="94615" marR="2249170" indent="-82550">
              <a:lnSpc>
                <a:spcPct val="109300"/>
              </a:lnSpc>
              <a:spcBef>
                <a:spcPts val="30"/>
              </a:spcBef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rainfall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runoff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relationship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-10" dirty="0">
                <a:latin typeface="Calibri"/>
                <a:cs typeface="Calibri"/>
              </a:rPr>
              <a:t> written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R=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endParaRPr sz="2800">
              <a:latin typeface="Calibri"/>
              <a:cs typeface="Calibri"/>
            </a:endParaRPr>
          </a:p>
          <a:p>
            <a:pPr marL="12700" marR="5080" indent="81915">
              <a:lnSpc>
                <a:spcPct val="80000"/>
              </a:lnSpc>
              <a:spcBef>
                <a:spcPts val="1005"/>
              </a:spcBef>
            </a:pPr>
            <a:r>
              <a:rPr sz="2800" spc="5" dirty="0">
                <a:latin typeface="Calibri"/>
                <a:cs typeface="Calibri"/>
              </a:rPr>
              <a:t>R- </a:t>
            </a:r>
            <a:r>
              <a:rPr sz="2800" spc="-10" dirty="0">
                <a:latin typeface="Calibri"/>
                <a:cs typeface="Calibri"/>
              </a:rPr>
              <a:t>Surface </a:t>
            </a:r>
            <a:r>
              <a:rPr sz="2800" spc="-30" dirty="0">
                <a:latin typeface="Calibri"/>
                <a:cs typeface="Calibri"/>
              </a:rPr>
              <a:t>runoff, </a:t>
            </a:r>
            <a:r>
              <a:rPr sz="2800" spc="-5" dirty="0">
                <a:latin typeface="Calibri"/>
                <a:cs typeface="Calibri"/>
              </a:rPr>
              <a:t>P- </a:t>
            </a:r>
            <a:r>
              <a:rPr sz="2800" spc="-10" dirty="0">
                <a:latin typeface="Calibri"/>
                <a:cs typeface="Calibri"/>
              </a:rPr>
              <a:t>Precipitation, </a:t>
            </a:r>
            <a:r>
              <a:rPr sz="2800" dirty="0">
                <a:latin typeface="Calibri"/>
                <a:cs typeface="Calibri"/>
              </a:rPr>
              <a:t>L- Losses </a:t>
            </a:r>
            <a:r>
              <a:rPr sz="2800" spc="5" dirty="0">
                <a:latin typeface="Calibri"/>
                <a:cs typeface="Calibri"/>
              </a:rPr>
              <a:t>i.e.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5" dirty="0">
                <a:latin typeface="Calibri"/>
                <a:cs typeface="Calibri"/>
              </a:rPr>
              <a:t>not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available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runoff due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infiltration, evaporation, transpiration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surface</a:t>
            </a:r>
            <a:r>
              <a:rPr sz="2800" spc="-15" dirty="0">
                <a:latin typeface="Calibri"/>
                <a:cs typeface="Calibri"/>
              </a:rPr>
              <a:t> storage.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911" y="643126"/>
            <a:ext cx="8819478" cy="5514347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560" y="815954"/>
            <a:ext cx="7913448" cy="5868309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055" y="548640"/>
            <a:ext cx="8955349" cy="5739759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564548"/>
            <a:ext cx="8704744" cy="5670119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557783"/>
            <a:ext cx="9376068" cy="5641612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48" y="265175"/>
            <a:ext cx="8031432" cy="6129496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255" y="929525"/>
            <a:ext cx="8460827" cy="4840249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098" y="242637"/>
            <a:ext cx="7900482" cy="6117685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9691" y="735770"/>
            <a:ext cx="8121477" cy="3559058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066" y="580876"/>
            <a:ext cx="8483797" cy="42243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608" y="525906"/>
            <a:ext cx="282194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u="none" spc="-45" dirty="0"/>
              <a:t>Precipitation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46608" y="1218056"/>
            <a:ext cx="9508490" cy="506158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156845">
              <a:lnSpc>
                <a:spcPts val="2690"/>
              </a:lnSpc>
              <a:spcBef>
                <a:spcPts val="755"/>
              </a:spcBef>
            </a:pPr>
            <a:r>
              <a:rPr sz="2800" spc="-10" dirty="0">
                <a:latin typeface="Calibri"/>
                <a:cs typeface="Calibri"/>
              </a:rPr>
              <a:t>It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defined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10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return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atmospheric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moisture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ground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the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solids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5" dirty="0">
                <a:latin typeface="Calibri"/>
                <a:cs typeface="Calibri"/>
              </a:rPr>
              <a:t> liquids.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Forms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28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Precipitation:</a:t>
            </a:r>
            <a:endParaRPr sz="2800">
              <a:latin typeface="Calibri"/>
              <a:cs typeface="Calibri"/>
            </a:endParaRPr>
          </a:p>
          <a:p>
            <a:pPr marL="527685" marR="5080" indent="-515620">
              <a:lnSpc>
                <a:spcPts val="2690"/>
              </a:lnSpc>
              <a:spcBef>
                <a:spcPts val="96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latin typeface="Calibri"/>
                <a:cs typeface="Calibri"/>
              </a:rPr>
              <a:t>Drizzle- This </a:t>
            </a:r>
            <a:r>
              <a:rPr sz="2800" dirty="0">
                <a:latin typeface="Calibri"/>
                <a:cs typeface="Calibri"/>
              </a:rPr>
              <a:t>is a </a:t>
            </a:r>
            <a:r>
              <a:rPr sz="2800" spc="-10" dirty="0">
                <a:latin typeface="Calibri"/>
                <a:cs typeface="Calibri"/>
              </a:rPr>
              <a:t>form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precipitation consisting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water </a:t>
            </a:r>
            <a:r>
              <a:rPr sz="2800" spc="-10" dirty="0">
                <a:latin typeface="Calibri"/>
                <a:cs typeface="Calibri"/>
              </a:rPr>
              <a:t> droplets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 </a:t>
            </a:r>
            <a:r>
              <a:rPr sz="2800" dirty="0">
                <a:latin typeface="Calibri"/>
                <a:cs typeface="Calibri"/>
              </a:rPr>
              <a:t>less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0.05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</a:t>
            </a:r>
            <a:r>
              <a:rPr sz="2800" dirty="0">
                <a:latin typeface="Calibri"/>
                <a:cs typeface="Calibri"/>
              </a:rPr>
              <a:t> with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intensity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0.01cm/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hour.</a:t>
            </a:r>
            <a:endParaRPr sz="2800">
              <a:latin typeface="Calibri"/>
              <a:cs typeface="Calibri"/>
            </a:endParaRPr>
          </a:p>
          <a:p>
            <a:pPr marL="527685" marR="17780" indent="-515620">
              <a:lnSpc>
                <a:spcPct val="80000"/>
              </a:lnSpc>
              <a:spcBef>
                <a:spcPts val="103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latin typeface="Calibri"/>
                <a:cs typeface="Calibri"/>
              </a:rPr>
              <a:t>2. Rainfall- This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form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precipitation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water drops </a:t>
            </a:r>
            <a:r>
              <a:rPr sz="2800" spc="-10" dirty="0">
                <a:latin typeface="Calibri"/>
                <a:cs typeface="Calibri"/>
              </a:rPr>
              <a:t>larger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than </a:t>
            </a:r>
            <a:r>
              <a:rPr sz="2800" spc="-5" dirty="0">
                <a:latin typeface="Calibri"/>
                <a:cs typeface="Calibri"/>
              </a:rPr>
              <a:t>0.05cm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 </a:t>
            </a:r>
            <a:r>
              <a:rPr sz="2800" spc="-5" dirty="0">
                <a:latin typeface="Calibri"/>
                <a:cs typeface="Calibri"/>
              </a:rPr>
              <a:t>up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0.5cm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diameter.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Water </a:t>
            </a:r>
            <a:r>
              <a:rPr sz="2800" spc="-20" dirty="0">
                <a:latin typeface="Calibri"/>
                <a:cs typeface="Calibri"/>
              </a:rPr>
              <a:t>drops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size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greater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dirty="0">
                <a:latin typeface="Calibri"/>
                <a:cs typeface="Calibri"/>
              </a:rPr>
              <a:t> 0.5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 tend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break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up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they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fall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through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atmosphere.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Intensity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varies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from </a:t>
            </a:r>
            <a:r>
              <a:rPr sz="2800" dirty="0">
                <a:latin typeface="Calibri"/>
                <a:cs typeface="Calibri"/>
              </a:rPr>
              <a:t>0.25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cm/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hour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0.75cm/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hour.</a:t>
            </a:r>
            <a:endParaRPr sz="2800">
              <a:latin typeface="Calibri"/>
              <a:cs typeface="Calibri"/>
            </a:endParaRPr>
          </a:p>
          <a:p>
            <a:pPr marL="527685" marR="248285" indent="-515620">
              <a:lnSpc>
                <a:spcPts val="2690"/>
              </a:lnSpc>
              <a:spcBef>
                <a:spcPts val="98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latin typeface="Calibri"/>
                <a:cs typeface="Calibri"/>
              </a:rPr>
              <a:t>3. </a:t>
            </a:r>
            <a:r>
              <a:rPr sz="2800" spc="-10" dirty="0">
                <a:latin typeface="Calibri"/>
                <a:cs typeface="Calibri"/>
              </a:rPr>
              <a:t>Glaze- </a:t>
            </a:r>
            <a:r>
              <a:rPr sz="2800" spc="-5" dirty="0">
                <a:latin typeface="Calibri"/>
                <a:cs typeface="Calibri"/>
              </a:rPr>
              <a:t>This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ice </a:t>
            </a:r>
            <a:r>
              <a:rPr sz="2800" spc="-10" dirty="0">
                <a:latin typeface="Calibri"/>
                <a:cs typeface="Calibri"/>
              </a:rPr>
              <a:t>coating </a:t>
            </a:r>
            <a:r>
              <a:rPr sz="2800" spc="-5" dirty="0">
                <a:latin typeface="Calibri"/>
                <a:cs typeface="Calibri"/>
              </a:rPr>
              <a:t>formed </a:t>
            </a:r>
            <a:r>
              <a:rPr sz="2800" dirty="0">
                <a:latin typeface="Calibri"/>
                <a:cs typeface="Calibri"/>
              </a:rPr>
              <a:t>when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dirty="0">
                <a:latin typeface="Calibri"/>
                <a:cs typeface="Calibri"/>
              </a:rPr>
              <a:t>drizzle 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rainfall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contact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very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old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objects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ground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288" y="643745"/>
            <a:ext cx="8493199" cy="5958222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6" y="188976"/>
            <a:ext cx="9818878" cy="6168897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6" y="368808"/>
            <a:ext cx="9737356" cy="5687529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36" y="338326"/>
            <a:ext cx="9664778" cy="6110864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288" y="300148"/>
            <a:ext cx="8214426" cy="5298098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493776"/>
            <a:ext cx="9425297" cy="5900993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580046"/>
            <a:ext cx="9130470" cy="5332612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9223" y="411480"/>
            <a:ext cx="9756648" cy="6105144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475487"/>
            <a:ext cx="8679633" cy="5910803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3" y="649335"/>
            <a:ext cx="7814957" cy="54985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8429" y="258267"/>
            <a:ext cx="9491980" cy="599757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751840">
              <a:lnSpc>
                <a:spcPts val="2690"/>
              </a:lnSpc>
              <a:spcBef>
                <a:spcPts val="755"/>
              </a:spcBef>
              <a:buAutoNum type="arabicPeriod" startAt="4"/>
              <a:tabLst>
                <a:tab pos="365760" algn="l"/>
              </a:tabLst>
            </a:pPr>
            <a:r>
              <a:rPr sz="2800" spc="-5" dirty="0">
                <a:solidFill>
                  <a:srgbClr val="FF0000"/>
                </a:solidFill>
                <a:latin typeface="Calibri"/>
                <a:cs typeface="Calibri"/>
              </a:rPr>
              <a:t>Sleet- </a:t>
            </a:r>
            <a:r>
              <a:rPr sz="2800" spc="-5" dirty="0">
                <a:latin typeface="Calibri"/>
                <a:cs typeface="Calibri"/>
              </a:rPr>
              <a:t>This </a:t>
            </a:r>
            <a:r>
              <a:rPr sz="2800" spc="-15" dirty="0">
                <a:latin typeface="Calibri"/>
                <a:cs typeface="Calibri"/>
              </a:rPr>
              <a:t>occurs </a:t>
            </a:r>
            <a:r>
              <a:rPr sz="2800" dirty="0">
                <a:latin typeface="Calibri"/>
                <a:cs typeface="Calibri"/>
              </a:rPr>
              <a:t>when </a:t>
            </a:r>
            <a:r>
              <a:rPr sz="2800" spc="-10" dirty="0">
                <a:latin typeface="Calibri"/>
                <a:cs typeface="Calibri"/>
              </a:rPr>
              <a:t>rain </a:t>
            </a:r>
            <a:r>
              <a:rPr sz="2800" spc="-15" dirty="0">
                <a:latin typeface="Calibri"/>
                <a:cs typeface="Calibri"/>
              </a:rPr>
              <a:t>drops </a:t>
            </a:r>
            <a:r>
              <a:rPr sz="2800" spc="-10" dirty="0">
                <a:latin typeface="Calibri"/>
                <a:cs typeface="Calibri"/>
              </a:rPr>
              <a:t>fall through </a:t>
            </a:r>
            <a:r>
              <a:rPr sz="2800" dirty="0">
                <a:latin typeface="Calibri"/>
                <a:cs typeface="Calibri"/>
              </a:rPr>
              <a:t>air which is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below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00c.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grains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transparent,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round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 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between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0.1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dirty="0">
                <a:latin typeface="Calibri"/>
                <a:cs typeface="Calibri"/>
              </a:rPr>
              <a:t> 0.4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Calibri"/>
              <a:buAutoNum type="arabicPeriod" startAt="4"/>
            </a:pPr>
            <a:endParaRPr sz="385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buAutoNum type="arabicPeriod" startAt="4"/>
              <a:tabLst>
                <a:tab pos="366395" algn="l"/>
              </a:tabLst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Snow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Pellets- </a:t>
            </a:r>
            <a:r>
              <a:rPr sz="2800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white opaque </a:t>
            </a:r>
            <a:r>
              <a:rPr sz="2800" spc="-10" dirty="0">
                <a:latin typeface="Calibri"/>
                <a:cs typeface="Calibri"/>
              </a:rPr>
              <a:t>round </a:t>
            </a:r>
            <a:r>
              <a:rPr sz="2800" spc="-5" dirty="0">
                <a:latin typeface="Calibri"/>
                <a:cs typeface="Calibri"/>
              </a:rPr>
              <a:t>grains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ice. </a:t>
            </a:r>
            <a:r>
              <a:rPr sz="2800" spc="-10" dirty="0">
                <a:latin typeface="Calibri"/>
                <a:cs typeface="Calibri"/>
              </a:rPr>
              <a:t>They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crystalline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rebound </a:t>
            </a:r>
            <a:r>
              <a:rPr sz="2800" dirty="0">
                <a:latin typeface="Calibri"/>
                <a:cs typeface="Calibri"/>
              </a:rPr>
              <a:t>when </a:t>
            </a:r>
            <a:r>
              <a:rPr sz="2800" spc="-5" dirty="0">
                <a:latin typeface="Calibri"/>
                <a:cs typeface="Calibri"/>
              </a:rPr>
              <a:t>falling </a:t>
            </a:r>
            <a:r>
              <a:rPr sz="2800" spc="-15" dirty="0">
                <a:latin typeface="Calibri"/>
                <a:cs typeface="Calibri"/>
              </a:rPr>
              <a:t>onto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ground.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varies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from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0.05cm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0.5cm.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0000"/>
              </a:buClr>
              <a:buFont typeface="Calibri"/>
              <a:buAutoNum type="arabicPeriod" startAt="4"/>
            </a:pPr>
            <a:endParaRPr sz="3800">
              <a:latin typeface="Calibri"/>
              <a:cs typeface="Calibri"/>
            </a:endParaRPr>
          </a:p>
          <a:p>
            <a:pPr marL="12700" marR="193675">
              <a:lnSpc>
                <a:spcPts val="2690"/>
              </a:lnSpc>
              <a:buAutoNum type="arabicPeriod" startAt="4"/>
              <a:tabLst>
                <a:tab pos="365760" algn="l"/>
              </a:tabLst>
            </a:pPr>
            <a:r>
              <a:rPr sz="2800" spc="5" dirty="0">
                <a:solidFill>
                  <a:srgbClr val="FF0000"/>
                </a:solidFill>
                <a:latin typeface="Calibri"/>
                <a:cs typeface="Calibri"/>
              </a:rPr>
              <a:t>Snow-</a:t>
            </a:r>
            <a:r>
              <a:rPr sz="28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This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precipitation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form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ice </a:t>
            </a:r>
            <a:r>
              <a:rPr sz="2800" spc="-5" dirty="0">
                <a:latin typeface="Calibri"/>
                <a:cs typeface="Calibri"/>
              </a:rPr>
              <a:t>crystals,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usually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no.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ice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crystals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combining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snowflakes.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Calibri"/>
              <a:buAutoNum type="arabicPeriod" startAt="4"/>
            </a:pPr>
            <a:endParaRPr sz="3850">
              <a:latin typeface="Calibri"/>
              <a:cs typeface="Calibri"/>
            </a:endParaRPr>
          </a:p>
          <a:p>
            <a:pPr marL="12700" marR="504825" algn="just">
              <a:lnSpc>
                <a:spcPct val="80000"/>
              </a:lnSpc>
              <a:buAutoNum type="arabicPeriod" startAt="4"/>
              <a:tabLst>
                <a:tab pos="366395" algn="l"/>
              </a:tabLst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Hails-</a:t>
            </a:r>
            <a:r>
              <a:rPr sz="28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These</a:t>
            </a:r>
            <a:r>
              <a:rPr sz="2800" spc="-15" dirty="0">
                <a:latin typeface="Calibri"/>
                <a:cs typeface="Calibri"/>
              </a:rPr>
              <a:t> are </a:t>
            </a:r>
            <a:r>
              <a:rPr sz="2800" dirty="0">
                <a:latin typeface="Calibri"/>
                <a:cs typeface="Calibri"/>
              </a:rPr>
              <a:t>balls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5" dirty="0">
                <a:latin typeface="Calibri"/>
                <a:cs typeface="Calibri"/>
              </a:rPr>
              <a:t> irregular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lumps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ice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over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0.5cm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diameter </a:t>
            </a:r>
            <a:r>
              <a:rPr sz="2800" spc="-5" dirty="0">
                <a:latin typeface="Calibri"/>
                <a:cs typeface="Calibri"/>
              </a:rPr>
              <a:t>formed </a:t>
            </a:r>
            <a:r>
              <a:rPr sz="2800" spc="-15" dirty="0">
                <a:latin typeface="Calibri"/>
                <a:cs typeface="Calibri"/>
              </a:rPr>
              <a:t>by repeated freezing </a:t>
            </a:r>
            <a:r>
              <a:rPr sz="2800" dirty="0">
                <a:latin typeface="Calibri"/>
                <a:cs typeface="Calibri"/>
              </a:rPr>
              <a:t>and melting. These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formed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20" dirty="0">
                <a:latin typeface="Calibri"/>
                <a:cs typeface="Calibri"/>
              </a:rPr>
              <a:t>upward </a:t>
            </a:r>
            <a:r>
              <a:rPr sz="2800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downward </a:t>
            </a:r>
            <a:r>
              <a:rPr sz="2800" spc="-15" dirty="0">
                <a:latin typeface="Calibri"/>
                <a:cs typeface="Calibri"/>
              </a:rPr>
              <a:t>movement </a:t>
            </a:r>
            <a:r>
              <a:rPr sz="2800" dirty="0">
                <a:latin typeface="Calibri"/>
                <a:cs typeface="Calibri"/>
              </a:rPr>
              <a:t>of air masses in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turbulent </a:t>
            </a:r>
            <a:r>
              <a:rPr sz="2800" dirty="0">
                <a:latin typeface="Calibri"/>
                <a:cs typeface="Calibri"/>
              </a:rPr>
              <a:t>air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currents.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796" y="614124"/>
            <a:ext cx="8583320" cy="5643699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59" y="440089"/>
            <a:ext cx="8219209" cy="590215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685797"/>
            <a:ext cx="7971962" cy="5153474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432816"/>
            <a:ext cx="9027812" cy="5831288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36" y="707136"/>
            <a:ext cx="8385802" cy="5280077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592272"/>
            <a:ext cx="8511086" cy="3531607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2" y="158495"/>
            <a:ext cx="8632279" cy="622693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31" y="313943"/>
            <a:ext cx="8342423" cy="5866719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83" y="173735"/>
            <a:ext cx="8707839" cy="658658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473623"/>
            <a:ext cx="8279017" cy="6066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9079" y="0"/>
            <a:ext cx="11932920" cy="6489700"/>
            <a:chOff x="259079" y="0"/>
            <a:chExt cx="11932920" cy="6489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79" y="309184"/>
              <a:ext cx="9872472" cy="61800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31551" y="0"/>
              <a:ext cx="2060447" cy="167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4568" y="494596"/>
            <a:ext cx="8007277" cy="5970211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4232" y="500489"/>
            <a:ext cx="8071104" cy="5869671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039" y="465134"/>
            <a:ext cx="8091818" cy="5223572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6330" y="629039"/>
            <a:ext cx="7406640" cy="5612392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68" y="275920"/>
            <a:ext cx="8251729" cy="434193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323126"/>
            <a:ext cx="8508487" cy="5042734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7087" y="1377562"/>
            <a:ext cx="5334668" cy="3960083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373803"/>
            <a:ext cx="8418576" cy="6215972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306040"/>
            <a:ext cx="8526603" cy="6043566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80" y="719735"/>
            <a:ext cx="8360539" cy="55950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513410"/>
            <a:ext cx="280098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0" dirty="0"/>
              <a:t>I</a:t>
            </a:r>
            <a:r>
              <a:rPr sz="4400" spc="-50" dirty="0"/>
              <a:t>n</a:t>
            </a:r>
            <a:r>
              <a:rPr sz="4400" spc="-5" dirty="0"/>
              <a:t>t</a:t>
            </a:r>
            <a:r>
              <a:rPr sz="4400" spc="-110" dirty="0"/>
              <a:t>r</a:t>
            </a:r>
            <a:r>
              <a:rPr sz="4400" spc="-10" dirty="0"/>
              <a:t>o</a:t>
            </a:r>
            <a:r>
              <a:rPr sz="4400" spc="-25" dirty="0"/>
              <a:t>d</a:t>
            </a:r>
            <a:r>
              <a:rPr sz="4400" spc="-5" dirty="0"/>
              <a:t>uct</a:t>
            </a:r>
            <a:r>
              <a:rPr sz="4400" spc="-25" dirty="0"/>
              <a:t>i</a:t>
            </a:r>
            <a:r>
              <a:rPr sz="4400" spc="-10" dirty="0"/>
              <a:t>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244" y="1768220"/>
            <a:ext cx="10339070" cy="403732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7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15" dirty="0">
                <a:latin typeface="Calibri"/>
                <a:cs typeface="Calibri"/>
              </a:rPr>
              <a:t>Hydrology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may</a:t>
            </a:r>
            <a:r>
              <a:rPr sz="2600" spc="-10" dirty="0">
                <a:latin typeface="Calibri"/>
                <a:cs typeface="Calibri"/>
              </a:rPr>
              <a:t> be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defined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applied science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concerned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Earth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all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states,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their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occurrences,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distribution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circulation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through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unending</a:t>
            </a:r>
            <a:r>
              <a:rPr sz="2600" spc="-20" dirty="0">
                <a:latin typeface="Calibri"/>
                <a:cs typeface="Calibri"/>
              </a:rPr>
              <a:t> hydrologic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cycle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precipitation,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consequent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runoff,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stream 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flow,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infiltration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storage,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eventual </a:t>
            </a:r>
            <a:r>
              <a:rPr sz="2600" spc="-15" dirty="0">
                <a:latin typeface="Calibri"/>
                <a:cs typeface="Calibri"/>
              </a:rPr>
              <a:t>evaporation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re-precipitation.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315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600" spc="-15" dirty="0">
                <a:latin typeface="Calibri"/>
                <a:cs typeface="Calibri"/>
              </a:rPr>
              <a:t>Hydrology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concerns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itself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three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forms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water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–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150">
              <a:latin typeface="Calibri"/>
              <a:cs typeface="Calibri"/>
            </a:endParaRPr>
          </a:p>
          <a:p>
            <a:pPr marL="411480" lvl="1" indent="-32639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12115" algn="l"/>
              </a:tabLst>
            </a:pPr>
            <a:r>
              <a:rPr sz="2600" spc="-15" dirty="0">
                <a:latin typeface="Calibri"/>
                <a:cs typeface="Calibri"/>
              </a:rPr>
              <a:t>Above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land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atmospheric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precipitation.</a:t>
            </a:r>
            <a:endParaRPr sz="2600">
              <a:latin typeface="Calibri"/>
              <a:cs typeface="Calibri"/>
            </a:endParaRPr>
          </a:p>
          <a:p>
            <a:pPr marL="338455" lvl="1" indent="-326390">
              <a:lnSpc>
                <a:spcPct val="100000"/>
              </a:lnSpc>
              <a:spcBef>
                <a:spcPts val="360"/>
              </a:spcBef>
              <a:buAutoNum type="arabicPeriod"/>
              <a:tabLst>
                <a:tab pos="339090" algn="l"/>
              </a:tabLst>
            </a:pPr>
            <a:r>
              <a:rPr sz="2600" dirty="0">
                <a:latin typeface="Calibri"/>
                <a:cs typeface="Calibri"/>
              </a:rPr>
              <a:t>On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land </a:t>
            </a:r>
            <a:r>
              <a:rPr sz="2600" spc="-10" dirty="0">
                <a:latin typeface="Calibri"/>
                <a:cs typeface="Calibri"/>
              </a:rPr>
              <a:t>or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-20" dirty="0">
                <a:latin typeface="Calibri"/>
                <a:cs typeface="Calibri"/>
              </a:rPr>
              <a:t> stored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runoff</a:t>
            </a:r>
            <a:endParaRPr sz="2600">
              <a:latin typeface="Calibri"/>
              <a:cs typeface="Calibri"/>
            </a:endParaRPr>
          </a:p>
          <a:p>
            <a:pPr marL="338455" lvl="1" indent="-326390">
              <a:lnSpc>
                <a:spcPct val="100000"/>
              </a:lnSpc>
              <a:spcBef>
                <a:spcPts val="385"/>
              </a:spcBef>
              <a:buAutoNum type="arabicPeriod"/>
              <a:tabLst>
                <a:tab pos="339090" algn="l"/>
              </a:tabLst>
            </a:pPr>
            <a:r>
              <a:rPr sz="2600" spc="-5" dirty="0">
                <a:latin typeface="Calibri"/>
                <a:cs typeface="Calibri"/>
              </a:rPr>
              <a:t>Below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land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surface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ground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-5" dirty="0">
                <a:latin typeface="Calibri"/>
                <a:cs typeface="Calibri"/>
              </a:rPr>
              <a:t> or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percolation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191" y="541347"/>
            <a:ext cx="9269359" cy="5254726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406" y="685798"/>
            <a:ext cx="8882502" cy="5785629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382" y="510153"/>
            <a:ext cx="8436692" cy="5714407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3611" y="385587"/>
            <a:ext cx="8098851" cy="609997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77" y="567557"/>
            <a:ext cx="7707713" cy="5735686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727" y="701994"/>
            <a:ext cx="7821168" cy="5686613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911" y="481583"/>
            <a:ext cx="8534400" cy="5082765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472350"/>
            <a:ext cx="8352857" cy="6096089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578470"/>
            <a:ext cx="8137873" cy="5046164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670871"/>
            <a:ext cx="6816971" cy="5347477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506591"/>
            <a:ext cx="8768494" cy="613804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2" y="600455"/>
            <a:ext cx="9569382" cy="5290971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523193"/>
            <a:ext cx="8890490" cy="5859318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424" y="167567"/>
            <a:ext cx="8565892" cy="6635565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8" y="344341"/>
            <a:ext cx="7997416" cy="6182642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544" y="930594"/>
            <a:ext cx="8594557" cy="1570706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3" y="459293"/>
            <a:ext cx="8546592" cy="6045138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3724" y="668295"/>
            <a:ext cx="8372922" cy="578069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1658" y="621397"/>
            <a:ext cx="7603608" cy="4341726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143" y="240791"/>
            <a:ext cx="8552821" cy="6080569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495303"/>
            <a:ext cx="8632279" cy="5646601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36" y="507800"/>
            <a:ext cx="8199119" cy="58503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8472" y="335278"/>
            <a:ext cx="9196742" cy="5882701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755904"/>
            <a:ext cx="8484256" cy="5000196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608" y="347472"/>
            <a:ext cx="7158270" cy="5419254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055" y="335279"/>
            <a:ext cx="7236582" cy="5450409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898" y="330328"/>
            <a:ext cx="8121744" cy="6111892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591" y="586953"/>
            <a:ext cx="8156448" cy="6024158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8" y="515990"/>
            <a:ext cx="8257882" cy="5225506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463" y="347287"/>
            <a:ext cx="8913536" cy="5111782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294256"/>
            <a:ext cx="8451463" cy="6134077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765" y="925357"/>
            <a:ext cx="7839876" cy="5047335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21" y="257209"/>
            <a:ext cx="9261524" cy="59257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363901"/>
            <a:ext cx="8739829" cy="2373138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408431"/>
            <a:ext cx="8494776" cy="603504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471" y="249936"/>
            <a:ext cx="7753462" cy="5734261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233" y="240791"/>
            <a:ext cx="8018456" cy="584397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30287" y="957752"/>
            <a:ext cx="6794460" cy="4482717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12273"/>
            <a:ext cx="7460892" cy="5442875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96" y="454151"/>
            <a:ext cx="7651531" cy="5862748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536" y="457200"/>
            <a:ext cx="7841214" cy="5658207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360" y="700829"/>
            <a:ext cx="6974435" cy="4619622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832" y="214759"/>
            <a:ext cx="8691176" cy="6371209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" y="243840"/>
            <a:ext cx="8402810" cy="58516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413408"/>
            <a:ext cx="9488892" cy="4460897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7920" y="565559"/>
            <a:ext cx="7356978" cy="3735575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48" y="588263"/>
            <a:ext cx="8511659" cy="5643699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368808"/>
            <a:ext cx="9284838" cy="598589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959" y="283463"/>
            <a:ext cx="9598467" cy="5977999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" y="274320"/>
            <a:ext cx="10015728" cy="6251447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656" y="137158"/>
            <a:ext cx="9921240" cy="6720838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475486"/>
            <a:ext cx="8437016" cy="5543056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390143"/>
            <a:ext cx="9784080" cy="6227064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475486"/>
            <a:ext cx="9160969" cy="5969446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768" y="423672"/>
            <a:ext cx="9093550" cy="62026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12" y="508946"/>
            <a:ext cx="8762761" cy="2301023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136" y="307847"/>
            <a:ext cx="8756072" cy="5770455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424" y="543413"/>
            <a:ext cx="8904020" cy="5212652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136" y="429780"/>
            <a:ext cx="7975249" cy="6011394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475487"/>
            <a:ext cx="8859876" cy="5561791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6602" y="534176"/>
            <a:ext cx="8311695" cy="5686244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615" y="398332"/>
            <a:ext cx="8401969" cy="5509129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59" y="471790"/>
            <a:ext cx="7310384" cy="5561079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272" y="179830"/>
            <a:ext cx="8924544" cy="6678166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252984"/>
            <a:ext cx="8442960" cy="6339840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23" y="359662"/>
            <a:ext cx="8351940" cy="368834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222663"/>
            <a:ext cx="9429384" cy="6011903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467634"/>
            <a:ext cx="7879013" cy="5290615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43" y="158495"/>
            <a:ext cx="8413741" cy="6445419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543" y="445008"/>
            <a:ext cx="7741958" cy="5754522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58388"/>
            <a:ext cx="8735568" cy="5285779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518159"/>
            <a:ext cx="9360704" cy="5730749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47472"/>
            <a:ext cx="9734337" cy="5420883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" y="475487"/>
            <a:ext cx="8281081" cy="5409888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" y="457200"/>
            <a:ext cx="7377841" cy="5556701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31" y="624490"/>
            <a:ext cx="8025622" cy="5813573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911" y="571884"/>
            <a:ext cx="7923959" cy="25303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839" y="714676"/>
            <a:ext cx="8763363" cy="5758492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337220"/>
            <a:ext cx="8628888" cy="6188547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410837"/>
            <a:ext cx="9160663" cy="5407902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43" y="335279"/>
            <a:ext cx="8820912" cy="6086856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390143"/>
            <a:ext cx="9254263" cy="6078997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120" y="228426"/>
            <a:ext cx="9454724" cy="6432512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295" y="335279"/>
            <a:ext cx="9229535" cy="6318504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" y="463295"/>
            <a:ext cx="9172741" cy="6156959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416" y="368808"/>
            <a:ext cx="8181252" cy="6076350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390142"/>
            <a:ext cx="9027812" cy="5941244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247" y="420623"/>
            <a:ext cx="9086441" cy="55996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195" y="279671"/>
            <a:ext cx="9450242" cy="6051565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463295"/>
            <a:ext cx="7984957" cy="4699237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389501"/>
            <a:ext cx="8367992" cy="6044126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347472"/>
            <a:ext cx="8329238" cy="6027938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493776"/>
            <a:ext cx="8351481" cy="5610865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7089" y="771882"/>
            <a:ext cx="7747270" cy="5298995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262" y="408431"/>
            <a:ext cx="9226649" cy="5959253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420623"/>
            <a:ext cx="9065497" cy="5506100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188" y="789431"/>
            <a:ext cx="794711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744" y="390143"/>
            <a:ext cx="8115667" cy="5893241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904" y="310895"/>
            <a:ext cx="7998219" cy="58726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12" y="787535"/>
            <a:ext cx="9048403" cy="5612392"/>
          </a:xfrm>
          <a:prstGeom prst="rect">
            <a:avLst/>
          </a:prstGeo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36" y="390143"/>
            <a:ext cx="8461248" cy="6035734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949" y="259213"/>
            <a:ext cx="8162109" cy="6029618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390143"/>
            <a:ext cx="8538680" cy="5926686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576" y="579119"/>
            <a:ext cx="7212580" cy="5573194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431" y="368808"/>
            <a:ext cx="7953005" cy="5187326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19" y="545591"/>
            <a:ext cx="8082813" cy="5524732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390143"/>
            <a:ext cx="8523010" cy="5964866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617789"/>
            <a:ext cx="8913536" cy="5031198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91" y="1486100"/>
            <a:ext cx="7356515" cy="4250655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231647"/>
            <a:ext cx="8523010" cy="58796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613105"/>
            <a:ext cx="859726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15" dirty="0"/>
              <a:t>The</a:t>
            </a:r>
            <a:r>
              <a:rPr sz="4400" u="none" spc="-125" dirty="0"/>
              <a:t> </a:t>
            </a:r>
            <a:r>
              <a:rPr sz="4400" u="none" spc="-40" dirty="0"/>
              <a:t>Importance</a:t>
            </a:r>
            <a:r>
              <a:rPr sz="4400" u="none" spc="-125" dirty="0"/>
              <a:t> </a:t>
            </a:r>
            <a:r>
              <a:rPr sz="4400" u="none" spc="-5" dirty="0"/>
              <a:t>of</a:t>
            </a:r>
            <a:r>
              <a:rPr sz="4400" u="none" spc="-90" dirty="0"/>
              <a:t> </a:t>
            </a:r>
            <a:r>
              <a:rPr sz="4400" u="none" spc="-50" dirty="0"/>
              <a:t>Hydrology</a:t>
            </a:r>
            <a:r>
              <a:rPr sz="4400" u="none" spc="-130" dirty="0"/>
              <a:t> </a:t>
            </a:r>
            <a:r>
              <a:rPr sz="4400" u="none" spc="-5" dirty="0"/>
              <a:t>is</a:t>
            </a:r>
            <a:r>
              <a:rPr sz="4400" u="none" spc="-75" dirty="0"/>
              <a:t> </a:t>
            </a:r>
            <a:r>
              <a:rPr sz="4400" u="none" spc="-15" dirty="0"/>
              <a:t>seen</a:t>
            </a:r>
            <a:r>
              <a:rPr sz="4400" u="none" spc="-110" dirty="0"/>
              <a:t> </a:t>
            </a:r>
            <a:r>
              <a:rPr sz="4400" u="none" spc="-5" dirty="0"/>
              <a:t>in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244" y="1708099"/>
            <a:ext cx="5836920" cy="360552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23215" indent="-31115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800" spc="-5" dirty="0">
                <a:latin typeface="Calibri"/>
                <a:cs typeface="Calibri"/>
              </a:rPr>
              <a:t>Design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Hydraulic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Structures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Municipal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Industrial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Water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supply: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Irrigation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Hydroelectric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Power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Generation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Flood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control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rivers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alibri"/>
                <a:cs typeface="Calibri"/>
              </a:rPr>
              <a:t>Navigation: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Pollution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control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0695" y="0"/>
            <a:ext cx="2051303" cy="161239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063" y="706964"/>
            <a:ext cx="8507646" cy="2735182"/>
          </a:xfrm>
          <a:prstGeom prst="rect">
            <a:avLst/>
          </a:prstGeom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353" y="612068"/>
            <a:ext cx="7392021" cy="2901123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63" y="262127"/>
            <a:ext cx="9257282" cy="5396042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441959"/>
            <a:ext cx="8523010" cy="3215328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082" y="300562"/>
            <a:ext cx="9401063" cy="5948671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806" y="285618"/>
            <a:ext cx="9514967" cy="5920805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245" y="362711"/>
            <a:ext cx="9381696" cy="6305445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1631" y="1172003"/>
            <a:ext cx="8472760" cy="540862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16" y="0"/>
            <a:ext cx="9784080" cy="658063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2665" y="586361"/>
            <a:ext cx="8407592" cy="289412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780" y="292608"/>
            <a:ext cx="9193761" cy="544776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119" y="476760"/>
            <a:ext cx="9342817" cy="55431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559" y="522047"/>
            <a:ext cx="9134750" cy="54107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15" y="103631"/>
            <a:ext cx="10104120" cy="647090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" y="149349"/>
            <a:ext cx="9933432" cy="662330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" y="103629"/>
            <a:ext cx="10049256" cy="663244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3187" y="892834"/>
            <a:ext cx="8615539" cy="45967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520141"/>
            <a:ext cx="49441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u="none" spc="-55" dirty="0"/>
              <a:t>Hydrological</a:t>
            </a:r>
            <a:r>
              <a:rPr sz="5400" u="none" spc="-185" dirty="0"/>
              <a:t> </a:t>
            </a:r>
            <a:r>
              <a:rPr sz="5400" u="none" spc="-35" dirty="0"/>
              <a:t>Cycle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7244" y="1768220"/>
            <a:ext cx="10236200" cy="416242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marR="154305" indent="-228600">
              <a:lnSpc>
                <a:spcPct val="80000"/>
              </a:lnSpc>
              <a:spcBef>
                <a:spcPts val="7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35" dirty="0">
                <a:latin typeface="Calibri"/>
                <a:cs typeface="Calibri"/>
              </a:rPr>
              <a:t>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exists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on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earth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gaseous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form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(water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vapor),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liquid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solid </a:t>
            </a:r>
            <a:r>
              <a:rPr sz="2600" spc="-5" dirty="0">
                <a:latin typeface="Calibri"/>
                <a:cs typeface="Calibri"/>
              </a:rPr>
              <a:t> (ice) </a:t>
            </a:r>
            <a:r>
              <a:rPr sz="2600" spc="-20" dirty="0">
                <a:latin typeface="Calibri"/>
                <a:cs typeface="Calibri"/>
              </a:rPr>
              <a:t>forms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circulated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among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different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components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Earth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mainly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by</a:t>
            </a:r>
            <a:r>
              <a:rPr sz="2600" spc="-10" dirty="0">
                <a:latin typeface="Calibri"/>
                <a:cs typeface="Calibri"/>
              </a:rPr>
              <a:t> solar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energy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 planetary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forces.</a:t>
            </a:r>
            <a:endParaRPr sz="2600">
              <a:latin typeface="Calibri"/>
              <a:cs typeface="Calibri"/>
            </a:endParaRPr>
          </a:p>
          <a:p>
            <a:pPr marL="241300" marR="13970" indent="-228600">
              <a:lnSpc>
                <a:spcPct val="8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latin typeface="Calibri"/>
                <a:cs typeface="Calibri"/>
              </a:rPr>
              <a:t>Sunlight</a:t>
            </a:r>
            <a:r>
              <a:rPr sz="2600" spc="-20" dirty="0">
                <a:latin typeface="Calibri"/>
                <a:cs typeface="Calibri"/>
              </a:rPr>
              <a:t> evaporates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sea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 </a:t>
            </a:r>
            <a:r>
              <a:rPr sz="2600" spc="-10" dirty="0">
                <a:latin typeface="Calibri"/>
                <a:cs typeface="Calibri"/>
              </a:rPr>
              <a:t>this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evaporated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form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kept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circulation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by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gravitational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forces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Earth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wind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action.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different 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paths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through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which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water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nature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circulates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transformed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called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hydrological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cycle.</a:t>
            </a:r>
            <a:endParaRPr sz="2600">
              <a:latin typeface="Calibri"/>
              <a:cs typeface="Calibri"/>
            </a:endParaRPr>
          </a:p>
          <a:p>
            <a:pPr marL="241300" marR="5080" indent="-228600">
              <a:lnSpc>
                <a:spcPct val="8000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15" dirty="0">
                <a:latin typeface="Calibri"/>
                <a:cs typeface="Calibri"/>
              </a:rPr>
              <a:t>Hydrological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cycle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defined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as the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circulation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water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from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sea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to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land</a:t>
            </a:r>
            <a:r>
              <a:rPr sz="2600" spc="-10" dirty="0">
                <a:latin typeface="Calibri"/>
                <a:cs typeface="Calibri"/>
              </a:rPr>
              <a:t> through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-10" dirty="0">
                <a:latin typeface="Calibri"/>
                <a:cs typeface="Calibri"/>
              </a:rPr>
              <a:t> atmosphere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back </a:t>
            </a:r>
            <a:r>
              <a:rPr sz="2600" spc="-25" dirty="0">
                <a:latin typeface="Calibri"/>
                <a:cs typeface="Calibri"/>
              </a:rPr>
              <a:t>to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-10" dirty="0">
                <a:latin typeface="Calibri"/>
                <a:cs typeface="Calibri"/>
              </a:rPr>
              <a:t> sea </a:t>
            </a:r>
            <a:r>
              <a:rPr sz="2600" spc="-15" dirty="0">
                <a:latin typeface="Calibri"/>
                <a:cs typeface="Calibri"/>
              </a:rPr>
              <a:t>often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delays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through 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process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like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precipitation,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interception,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runoff,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infiltration,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percolation, </a:t>
            </a:r>
            <a:r>
              <a:rPr sz="2600" spc="-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ground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storage,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evaporation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and </a:t>
            </a:r>
            <a:r>
              <a:rPr sz="2600" spc="-15" dirty="0">
                <a:latin typeface="Calibri"/>
                <a:cs typeface="Calibri"/>
              </a:rPr>
              <a:t>transpiration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also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water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that 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returns</a:t>
            </a:r>
            <a:r>
              <a:rPr sz="2600" spc="-20" dirty="0">
                <a:latin typeface="Calibri"/>
                <a:cs typeface="Calibri"/>
              </a:rPr>
              <a:t> to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15" dirty="0">
                <a:latin typeface="Calibri"/>
                <a:cs typeface="Calibri"/>
              </a:rPr>
              <a:t>atmosphere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without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reaching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sea.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40695" y="15240"/>
            <a:ext cx="2051303" cy="16763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956" y="198117"/>
            <a:ext cx="8815661" cy="62588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0422" y="604833"/>
            <a:ext cx="9085896" cy="559706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076" y="671667"/>
            <a:ext cx="8870883" cy="54080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6915" y="384175"/>
            <a:ext cx="8699756" cy="58284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636" y="505923"/>
            <a:ext cx="9036221" cy="574331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9073" y="1087626"/>
            <a:ext cx="8628085" cy="51609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031" y="371856"/>
            <a:ext cx="9619602" cy="56556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576" y="484631"/>
            <a:ext cx="9257205" cy="577519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268" y="697890"/>
            <a:ext cx="8181252" cy="454431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59" y="493324"/>
            <a:ext cx="9841992" cy="58952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910" y="259078"/>
            <a:ext cx="9143875" cy="574153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4600" y="0"/>
            <a:ext cx="2057399" cy="167335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5" y="539538"/>
            <a:ext cx="9465043" cy="631845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311" y="592883"/>
            <a:ext cx="7531674" cy="515342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7" y="277368"/>
            <a:ext cx="9988296" cy="62971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172" y="350144"/>
            <a:ext cx="9231866" cy="589134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295" y="363781"/>
            <a:ext cx="9525000" cy="502885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452637"/>
            <a:ext cx="9354312" cy="541138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684" y="475487"/>
            <a:ext cx="8755451" cy="580568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0" y="483440"/>
            <a:ext cx="9262872" cy="637455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927" y="197579"/>
            <a:ext cx="9474674" cy="615606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1752" y="245328"/>
            <a:ext cx="8417754" cy="56765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369519"/>
            <a:ext cx="6966584" cy="95186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25"/>
              </a:spcBef>
            </a:pPr>
            <a:r>
              <a:rPr sz="3200" u="none" spc="-35" dirty="0"/>
              <a:t>Catchment</a:t>
            </a:r>
            <a:r>
              <a:rPr sz="3200" u="none" spc="-100" dirty="0"/>
              <a:t> </a:t>
            </a:r>
            <a:r>
              <a:rPr sz="3200" u="none" spc="-5" dirty="0"/>
              <a:t>or</a:t>
            </a:r>
            <a:r>
              <a:rPr sz="3200" u="none" spc="-70" dirty="0"/>
              <a:t> </a:t>
            </a:r>
            <a:r>
              <a:rPr sz="3200" u="none" spc="-20" dirty="0"/>
              <a:t>Descriptive</a:t>
            </a:r>
            <a:r>
              <a:rPr sz="3200" u="none" spc="-120" dirty="0"/>
              <a:t> </a:t>
            </a:r>
            <a:r>
              <a:rPr sz="3200" u="none" spc="-35" dirty="0"/>
              <a:t>representation</a:t>
            </a:r>
            <a:r>
              <a:rPr sz="3200" u="none" spc="-110" dirty="0"/>
              <a:t> </a:t>
            </a:r>
            <a:r>
              <a:rPr sz="3200" u="none" spc="-10" dirty="0"/>
              <a:t>of </a:t>
            </a:r>
            <a:r>
              <a:rPr sz="3200" u="none" spc="-710" dirty="0"/>
              <a:t> </a:t>
            </a:r>
            <a:r>
              <a:rPr sz="3200" u="none" spc="-35" dirty="0"/>
              <a:t>hydrological</a:t>
            </a:r>
            <a:r>
              <a:rPr sz="3200" u="none" spc="-90" dirty="0"/>
              <a:t> </a:t>
            </a:r>
            <a:r>
              <a:rPr sz="3200" u="none" spc="-20" dirty="0"/>
              <a:t>cycle: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7244" y="1792605"/>
            <a:ext cx="10287635" cy="186245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hydrological </a:t>
            </a:r>
            <a:r>
              <a:rPr sz="2800" spc="-10" dirty="0">
                <a:latin typeface="Calibri"/>
                <a:cs typeface="Calibri"/>
              </a:rPr>
              <a:t>cycle can </a:t>
            </a:r>
            <a:r>
              <a:rPr sz="2800" dirty="0">
                <a:latin typeface="Calibri"/>
                <a:cs typeface="Calibri"/>
              </a:rPr>
              <a:t>also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5" dirty="0">
                <a:latin typeface="Calibri"/>
                <a:cs typeface="Calibri"/>
              </a:rPr>
              <a:t>represented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15" dirty="0">
                <a:latin typeface="Calibri"/>
                <a:cs typeface="Calibri"/>
              </a:rPr>
              <a:t>many </a:t>
            </a:r>
            <a:r>
              <a:rPr sz="2800" spc="-20" dirty="0">
                <a:latin typeface="Calibri"/>
                <a:cs typeface="Calibri"/>
              </a:rPr>
              <a:t>different ways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diagrammatic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endParaRPr sz="2800">
              <a:latin typeface="Calibri"/>
              <a:cs typeface="Calibri"/>
            </a:endParaRPr>
          </a:p>
          <a:p>
            <a:pPr marL="323215" indent="-311150">
              <a:lnSpc>
                <a:spcPct val="100000"/>
              </a:lnSpc>
              <a:spcBef>
                <a:spcPts val="635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2800" dirty="0">
                <a:latin typeface="Calibri"/>
                <a:cs typeface="Calibri"/>
              </a:rPr>
              <a:t>i)</a:t>
            </a:r>
            <a:r>
              <a:rPr sz="2800" spc="-20" dirty="0">
                <a:latin typeface="Calibri"/>
                <a:cs typeface="Calibri"/>
              </a:rPr>
              <a:t> Horton‘s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Qualitative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representation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alibri"/>
                <a:cs typeface="Calibri"/>
              </a:rPr>
              <a:t>ii)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Horton‘s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Engineering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representation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266" y="823952"/>
            <a:ext cx="8279772" cy="442178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702204"/>
            <a:ext cx="8252875" cy="537063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4535" y="884435"/>
            <a:ext cx="7772457" cy="441896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736" y="378505"/>
            <a:ext cx="9246580" cy="585796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8" y="256031"/>
            <a:ext cx="9519964" cy="596562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490" y="757023"/>
            <a:ext cx="8467515" cy="583261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652" y="730807"/>
            <a:ext cx="6968779" cy="296583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1661" y="542544"/>
            <a:ext cx="7821760" cy="566299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7295" y="479961"/>
            <a:ext cx="7801351" cy="5598838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381000"/>
            <a:ext cx="8928748" cy="42327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7244" y="549909"/>
            <a:ext cx="146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FF0000"/>
                </a:solidFill>
                <a:latin typeface="Calibri Light"/>
                <a:cs typeface="Calibri Light"/>
              </a:rPr>
              <a:t>: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9559" y="0"/>
            <a:ext cx="11902440" cy="6772909"/>
            <a:chOff x="289559" y="0"/>
            <a:chExt cx="11902440" cy="67729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559" y="198118"/>
              <a:ext cx="9841992" cy="65745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31552" y="0"/>
              <a:ext cx="2060447" cy="1676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6658" y="655052"/>
            <a:ext cx="8035483" cy="59316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415" y="499617"/>
            <a:ext cx="8793007" cy="572490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631" y="140206"/>
            <a:ext cx="9457944" cy="66080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840" y="1008888"/>
            <a:ext cx="8717280" cy="541629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16" y="301752"/>
            <a:ext cx="9230108" cy="581265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8050" y="436098"/>
            <a:ext cx="8762369" cy="591546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335279"/>
            <a:ext cx="9247421" cy="429535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6614" y="516995"/>
            <a:ext cx="8451693" cy="52083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208" y="545216"/>
            <a:ext cx="8208617" cy="199439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79" y="164592"/>
            <a:ext cx="9357360" cy="65288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613105"/>
            <a:ext cx="605155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u="none" spc="-25" dirty="0"/>
              <a:t>Some</a:t>
            </a:r>
            <a:r>
              <a:rPr sz="4400" u="none" spc="-125" dirty="0"/>
              <a:t> </a:t>
            </a:r>
            <a:r>
              <a:rPr sz="4400" u="none" spc="-45" dirty="0"/>
              <a:t>important</a:t>
            </a:r>
            <a:r>
              <a:rPr sz="4400" u="none" spc="-114" dirty="0"/>
              <a:t> </a:t>
            </a:r>
            <a:r>
              <a:rPr sz="4400" u="none" spc="-35" dirty="0"/>
              <a:t>definitions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244" y="1792605"/>
            <a:ext cx="10293985" cy="429323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527685" marR="60960" indent="-515620">
              <a:lnSpc>
                <a:spcPct val="90000"/>
              </a:lnSpc>
              <a:spcBef>
                <a:spcPts val="440"/>
              </a:spcBef>
              <a:tabLst>
                <a:tab pos="527685" algn="l"/>
              </a:tabLst>
            </a:pP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1.	Precipitation- </a:t>
            </a:r>
            <a:r>
              <a:rPr sz="2800" spc="-10" dirty="0">
                <a:latin typeface="Calibri"/>
                <a:cs typeface="Calibri"/>
              </a:rPr>
              <a:t>It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return </a:t>
            </a:r>
            <a:r>
              <a:rPr sz="2800" spc="5" dirty="0">
                <a:latin typeface="Calibri"/>
                <a:cs typeface="Calibri"/>
              </a:rPr>
              <a:t>of </a:t>
            </a:r>
            <a:r>
              <a:rPr sz="2800" spc="-5" dirty="0">
                <a:latin typeface="Calibri"/>
                <a:cs typeface="Calibri"/>
              </a:rPr>
              <a:t>atmospheric </a:t>
            </a:r>
            <a:r>
              <a:rPr sz="2800" spc="-10" dirty="0">
                <a:latin typeface="Calibri"/>
                <a:cs typeface="Calibri"/>
              </a:rPr>
              <a:t>moisture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ground</a:t>
            </a:r>
            <a:r>
              <a:rPr sz="2800" dirty="0">
                <a:latin typeface="Calibri"/>
                <a:cs typeface="Calibri"/>
              </a:rPr>
              <a:t> 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solid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liquid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form.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Solid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form-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snow,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sleet,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snow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pellets,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hailstones.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Liquid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form-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drizzle,</a:t>
            </a:r>
            <a:r>
              <a:rPr sz="2800" spc="-15" dirty="0">
                <a:latin typeface="Calibri"/>
                <a:cs typeface="Calibri"/>
              </a:rPr>
              <a:t> rainfall.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following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are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main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characteristics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rainfall</a:t>
            </a:r>
            <a:endParaRPr sz="2800">
              <a:latin typeface="Calibri"/>
              <a:cs typeface="Calibri"/>
            </a:endParaRPr>
          </a:p>
          <a:p>
            <a:pPr marL="527685" marR="5080" indent="-515620">
              <a:lnSpc>
                <a:spcPct val="90000"/>
              </a:lnSpc>
              <a:spcBef>
                <a:spcPts val="1010"/>
              </a:spcBef>
              <a:tabLst>
                <a:tab pos="527685" algn="l"/>
              </a:tabLst>
            </a:pPr>
            <a:r>
              <a:rPr sz="2800" b="1" spc="5" dirty="0">
                <a:solidFill>
                  <a:srgbClr val="FF0000"/>
                </a:solidFill>
                <a:latin typeface="Calibri"/>
                <a:cs typeface="Calibri"/>
              </a:rPr>
              <a:t>a.	</a:t>
            </a:r>
            <a:r>
              <a:rPr sz="2800" b="1" dirty="0">
                <a:solidFill>
                  <a:srgbClr val="FF0000"/>
                </a:solidFill>
                <a:latin typeface="Calibri"/>
                <a:cs typeface="Calibri"/>
              </a:rPr>
              <a:t>Amount or </a:t>
            </a:r>
            <a:r>
              <a:rPr sz="2800" b="1" spc="5" dirty="0">
                <a:solidFill>
                  <a:srgbClr val="FF0000"/>
                </a:solidFill>
                <a:latin typeface="Calibri"/>
                <a:cs typeface="Calibri"/>
              </a:rPr>
              <a:t>quantity-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amount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rainfall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usually given </a:t>
            </a:r>
            <a:r>
              <a:rPr sz="2800" dirty="0">
                <a:latin typeface="Calibri"/>
                <a:cs typeface="Calibri"/>
              </a:rPr>
              <a:t>as a 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depth over </a:t>
            </a:r>
            <a:r>
              <a:rPr sz="2800" spc="5" dirty="0">
                <a:latin typeface="Calibri"/>
                <a:cs typeface="Calibri"/>
              </a:rPr>
              <a:t>a </a:t>
            </a:r>
            <a:r>
              <a:rPr sz="2800" dirty="0">
                <a:latin typeface="Calibri"/>
                <a:cs typeface="Calibri"/>
              </a:rPr>
              <a:t>specified </a:t>
            </a:r>
            <a:r>
              <a:rPr sz="2800" spc="-10" dirty="0">
                <a:latin typeface="Calibri"/>
                <a:cs typeface="Calibri"/>
              </a:rPr>
              <a:t>area, </a:t>
            </a:r>
            <a:r>
              <a:rPr sz="2800" dirty="0">
                <a:latin typeface="Calibri"/>
                <a:cs typeface="Calibri"/>
              </a:rPr>
              <a:t>assuming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dirty="0">
                <a:latin typeface="Calibri"/>
                <a:cs typeface="Calibri"/>
              </a:rPr>
              <a:t>all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rainfall </a:t>
            </a:r>
            <a:r>
              <a:rPr sz="2800" spc="-10" dirty="0">
                <a:latin typeface="Calibri"/>
                <a:cs typeface="Calibri"/>
              </a:rPr>
              <a:t> accumulates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over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surface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unit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measuring</a:t>
            </a:r>
            <a:r>
              <a:rPr sz="2800" spc="-10" dirty="0">
                <a:latin typeface="Calibri"/>
                <a:cs typeface="Calibri"/>
              </a:rPr>
              <a:t> amount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rainfall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cm.</a:t>
            </a:r>
            <a:endParaRPr sz="2800">
              <a:latin typeface="Calibri"/>
              <a:cs typeface="Calibri"/>
            </a:endParaRPr>
          </a:p>
          <a:p>
            <a:pPr marL="12700" marR="168275" indent="566420">
              <a:lnSpc>
                <a:spcPts val="3030"/>
              </a:lnSpc>
              <a:spcBef>
                <a:spcPts val="1030"/>
              </a:spcBef>
            </a:pPr>
            <a:r>
              <a:rPr sz="2800" spc="-5" dirty="0">
                <a:latin typeface="Calibri"/>
                <a:cs typeface="Calibri"/>
              </a:rPr>
              <a:t>The volume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rainfall </a:t>
            </a:r>
            <a:r>
              <a:rPr sz="2800" spc="5" dirty="0">
                <a:latin typeface="Calibri"/>
                <a:cs typeface="Calibri"/>
              </a:rPr>
              <a:t>= </a:t>
            </a:r>
            <a:r>
              <a:rPr sz="2800" spc="-10" dirty="0">
                <a:latin typeface="Calibri"/>
                <a:cs typeface="Calibri"/>
              </a:rPr>
              <a:t>Area </a:t>
            </a:r>
            <a:r>
              <a:rPr sz="2800" dirty="0">
                <a:latin typeface="Calibri"/>
                <a:cs typeface="Calibri"/>
              </a:rPr>
              <a:t>x </a:t>
            </a:r>
            <a:r>
              <a:rPr sz="2800" spc="-10" dirty="0">
                <a:latin typeface="Calibri"/>
                <a:cs typeface="Calibri"/>
              </a:rPr>
              <a:t>Depth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Rainfall </a:t>
            </a:r>
            <a:r>
              <a:rPr sz="2800" dirty="0">
                <a:latin typeface="Calibri"/>
                <a:cs typeface="Calibri"/>
              </a:rPr>
              <a:t>( </a:t>
            </a:r>
            <a:r>
              <a:rPr sz="2800" spc="-5" dirty="0">
                <a:latin typeface="Calibri"/>
                <a:cs typeface="Calibri"/>
              </a:rPr>
              <a:t>m3) The </a:t>
            </a:r>
            <a:r>
              <a:rPr sz="2800" spc="-10" dirty="0">
                <a:latin typeface="Calibri"/>
                <a:cs typeface="Calibri"/>
              </a:rPr>
              <a:t>amount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rainfall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occurring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 </a:t>
            </a:r>
            <a:r>
              <a:rPr sz="2800" spc="-5" dirty="0">
                <a:latin typeface="Calibri"/>
                <a:cs typeface="Calibri"/>
              </a:rPr>
              <a:t>measured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help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 </a:t>
            </a:r>
            <a:r>
              <a:rPr sz="2800" spc="-10" dirty="0">
                <a:latin typeface="Calibri"/>
                <a:cs typeface="Calibri"/>
              </a:rPr>
              <a:t>rain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gauges.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0"/>
            <a:ext cx="2060447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23" y="624050"/>
            <a:ext cx="9305544" cy="597486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2" y="360796"/>
            <a:ext cx="9429269" cy="4714409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277368"/>
            <a:ext cx="8369808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368" y="531834"/>
            <a:ext cx="8184195" cy="5613665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544" y="437015"/>
            <a:ext cx="9498829" cy="501444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407076"/>
            <a:ext cx="8602086" cy="6108828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190" y="810481"/>
            <a:ext cx="8018055" cy="4893509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258" y="307393"/>
            <a:ext cx="8643788" cy="578756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357" y="529244"/>
            <a:ext cx="7942208" cy="502028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955" y="604350"/>
            <a:ext cx="7480307" cy="46241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244" y="442417"/>
            <a:ext cx="101028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55" dirty="0"/>
              <a:t>c</a:t>
            </a:r>
            <a:r>
              <a:rPr sz="4400" spc="-10" dirty="0"/>
              <a:t>o</a:t>
            </a:r>
            <a:r>
              <a:rPr sz="4400" spc="-95" dirty="0"/>
              <a:t>n</a:t>
            </a:r>
            <a:r>
              <a:rPr sz="4400" spc="-5" dirty="0"/>
              <a:t>t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244" y="1768220"/>
            <a:ext cx="10328275" cy="410146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241300" marR="703580" indent="-228600">
              <a:lnSpc>
                <a:spcPct val="80000"/>
              </a:lnSpc>
              <a:spcBef>
                <a:spcPts val="71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FF0000"/>
                </a:solidFill>
                <a:latin typeface="Calibri"/>
                <a:cs typeface="Calibri"/>
              </a:rPr>
              <a:t>b.</a:t>
            </a:r>
            <a:r>
              <a:rPr sz="26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Calibri"/>
                <a:cs typeface="Calibri"/>
              </a:rPr>
              <a:t>Intensity-</a:t>
            </a:r>
            <a:r>
              <a:rPr sz="26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This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usually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average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 </a:t>
            </a:r>
            <a:r>
              <a:rPr sz="2600" spc="-20" dirty="0">
                <a:latin typeface="Calibri"/>
                <a:cs typeface="Calibri"/>
              </a:rPr>
              <a:t>rainfall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30" dirty="0">
                <a:latin typeface="Calibri"/>
                <a:cs typeface="Calibri"/>
              </a:rPr>
              <a:t>rate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rainfall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during the </a:t>
            </a:r>
            <a:r>
              <a:rPr sz="2600" spc="-57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special periods</a:t>
            </a:r>
            <a:r>
              <a:rPr sz="2600" spc="-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Arial"/>
              <a:buChar char="•"/>
            </a:pPr>
            <a:endParaRPr sz="3650">
              <a:latin typeface="Calibri"/>
              <a:cs typeface="Calibri"/>
            </a:endParaRPr>
          </a:p>
          <a:p>
            <a:pPr marL="241300" marR="28575" indent="-228600">
              <a:lnSpc>
                <a:spcPts val="25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600" spc="-5" dirty="0">
                <a:solidFill>
                  <a:srgbClr val="FF0000"/>
                </a:solidFill>
                <a:latin typeface="Calibri"/>
                <a:cs typeface="Calibri"/>
              </a:rPr>
              <a:t>c.</a:t>
            </a:r>
            <a:r>
              <a:rPr sz="26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15" dirty="0">
                <a:solidFill>
                  <a:srgbClr val="FF0000"/>
                </a:solidFill>
                <a:latin typeface="Calibri"/>
                <a:cs typeface="Calibri"/>
              </a:rPr>
              <a:t>Duration</a:t>
            </a:r>
            <a:r>
              <a:rPr sz="26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26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FF0000"/>
                </a:solidFill>
                <a:latin typeface="Calibri"/>
                <a:cs typeface="Calibri"/>
              </a:rPr>
              <a:t>Storm-</a:t>
            </a:r>
            <a:r>
              <a:rPr sz="2600" spc="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In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case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complex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storm,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we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can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divide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into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series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4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storms</a:t>
            </a:r>
            <a:r>
              <a:rPr sz="2600" spc="5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different</a:t>
            </a:r>
            <a:r>
              <a:rPr sz="2600" spc="-10" dirty="0">
                <a:latin typeface="Calibri"/>
                <a:cs typeface="Calibri"/>
              </a:rPr>
              <a:t> durations,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during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which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the</a:t>
            </a:r>
            <a:r>
              <a:rPr sz="2600" spc="5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intensity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more </a:t>
            </a:r>
            <a:r>
              <a:rPr sz="2600" spc="-10" dirty="0">
                <a:latin typeface="Calibri"/>
                <a:cs typeface="Calibri"/>
              </a:rPr>
              <a:t> or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less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uniform.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0000"/>
              </a:buClr>
              <a:buFont typeface="Arial"/>
              <a:buChar char="•"/>
            </a:pPr>
            <a:endParaRPr sz="3700">
              <a:latin typeface="Calibri"/>
              <a:cs typeface="Calibri"/>
            </a:endParaRPr>
          </a:p>
          <a:p>
            <a:pPr marL="241300" marR="5080" indent="-228600">
              <a:lnSpc>
                <a:spcPct val="80000"/>
              </a:lnSpc>
              <a:buFont typeface="Arial"/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FF0000"/>
                </a:solidFill>
                <a:latin typeface="Calibri"/>
                <a:cs typeface="Calibri"/>
              </a:rPr>
              <a:t>d.</a:t>
            </a:r>
            <a:r>
              <a:rPr sz="2600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FF0000"/>
                </a:solidFill>
                <a:latin typeface="Calibri"/>
                <a:cs typeface="Calibri"/>
              </a:rPr>
              <a:t>Aerial</a:t>
            </a:r>
            <a:r>
              <a:rPr sz="26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5" dirty="0">
                <a:solidFill>
                  <a:srgbClr val="FF0000"/>
                </a:solidFill>
                <a:latin typeface="Calibri"/>
                <a:cs typeface="Calibri"/>
              </a:rPr>
              <a:t>distribution-</a:t>
            </a:r>
            <a:r>
              <a:rPr sz="2600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During</a:t>
            </a:r>
            <a:r>
              <a:rPr sz="2600" spc="-5" dirty="0">
                <a:latin typeface="Calibri"/>
                <a:cs typeface="Calibri"/>
              </a:rPr>
              <a:t> a</a:t>
            </a:r>
            <a:r>
              <a:rPr sz="2600" spc="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storm,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20" dirty="0">
                <a:latin typeface="Calibri"/>
                <a:cs typeface="Calibri"/>
              </a:rPr>
              <a:t>rainfall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intensity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or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depth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etc.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will </a:t>
            </a:r>
            <a:r>
              <a:rPr sz="2600" spc="-57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not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be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uniform over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entire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area.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Hence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we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must</a:t>
            </a:r>
            <a:r>
              <a:rPr sz="2600" spc="3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consider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variation 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over</a:t>
            </a:r>
            <a:r>
              <a:rPr sz="2600" spc="-5" dirty="0">
                <a:latin typeface="Calibri"/>
                <a:cs typeface="Calibri"/>
              </a:rPr>
              <a:t> the </a:t>
            </a:r>
            <a:r>
              <a:rPr sz="2600" spc="-10" dirty="0">
                <a:latin typeface="Calibri"/>
                <a:cs typeface="Calibri"/>
              </a:rPr>
              <a:t>area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i.e.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the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aerial </a:t>
            </a:r>
            <a:r>
              <a:rPr sz="2600" spc="-10" dirty="0">
                <a:latin typeface="Calibri"/>
                <a:cs typeface="Calibri"/>
              </a:rPr>
              <a:t>distribution</a:t>
            </a:r>
            <a:r>
              <a:rPr sz="2600" spc="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rainfall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over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which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rainfall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is </a:t>
            </a:r>
            <a:r>
              <a:rPr sz="260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uniform.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1552" y="18288"/>
            <a:ext cx="2060447" cy="167639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6590" y="337023"/>
            <a:ext cx="8275348" cy="5733892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6372" y="321872"/>
            <a:ext cx="7853100" cy="5079043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6271" y="347472"/>
            <a:ext cx="8702828" cy="5283081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442" y="381000"/>
            <a:ext cx="8371203" cy="5283437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4054" y="1014780"/>
            <a:ext cx="7494754" cy="471915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856" y="385225"/>
            <a:ext cx="8896725" cy="5553748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333" y="293422"/>
            <a:ext cx="8888999" cy="5695063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831" y="972992"/>
            <a:ext cx="7753194" cy="4762668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334" y="400452"/>
            <a:ext cx="8651083" cy="558958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352" y="478955"/>
            <a:ext cx="8227330" cy="44214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1221</Words>
  <Application>Microsoft Office PowerPoint</Application>
  <PresentationFormat>Custom</PresentationFormat>
  <Paragraphs>92</Paragraphs>
  <Slides>306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306</vt:i4>
      </vt:variant>
    </vt:vector>
  </HeadingPairs>
  <TitlesOfParts>
    <vt:vector size="307" baseType="lpstr">
      <vt:lpstr>Office Theme</vt:lpstr>
      <vt:lpstr>BRANCH -</vt:lpstr>
      <vt:lpstr>Introduction</vt:lpstr>
      <vt:lpstr>The Importance of Hydrology is seen in</vt:lpstr>
      <vt:lpstr>Hydrological Cycle</vt:lpstr>
      <vt:lpstr>Slide 5</vt:lpstr>
      <vt:lpstr>Catchment or Descriptive representation of  hydrological cycle:</vt:lpstr>
      <vt:lpstr>Slide 7</vt:lpstr>
      <vt:lpstr>Some important definitions</vt:lpstr>
      <vt:lpstr>cont</vt:lpstr>
      <vt:lpstr>2.Infiltration- Infiltration is the passage of water across the soil surface.</vt:lpstr>
      <vt:lpstr>Ground water flow-</vt:lpstr>
      <vt:lpstr>Evaporation-</vt:lpstr>
      <vt:lpstr>Transpiration</vt:lpstr>
      <vt:lpstr>Slide 14</vt:lpstr>
      <vt:lpstr>For a given catchment area in any interval of time,  the continuity equation for water balance is given as-</vt:lpstr>
      <vt:lpstr>.</vt:lpstr>
      <vt:lpstr>Precipitation</vt:lpstr>
      <vt:lpstr>.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BRANCH -</dc:title>
  <dc:creator>civil</dc:creator>
  <cp:lastModifiedBy>civil</cp:lastModifiedBy>
  <cp:revision>1</cp:revision>
  <dcterms:created xsi:type="dcterms:W3CDTF">2021-08-30T05:02:58Z</dcterms:created>
  <dcterms:modified xsi:type="dcterms:W3CDTF">2021-08-30T05:14:07Z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2021-08-29T00:00:00Z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2021-08-30T00:00:00Z</vt:filetime>
  </property>
</Properties>
</file>